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57" r:id="rId2"/>
    <p:sldMasterId id="2147483663" r:id="rId3"/>
    <p:sldMasterId id="2147483671" r:id="rId4"/>
  </p:sldMasterIdLst>
  <p:notesMasterIdLst>
    <p:notesMasterId r:id="rId12"/>
  </p:notesMasterIdLst>
  <p:sldIdLst>
    <p:sldId id="323" r:id="rId5"/>
    <p:sldId id="327" r:id="rId6"/>
    <p:sldId id="335" r:id="rId7"/>
    <p:sldId id="334" r:id="rId8"/>
    <p:sldId id="336" r:id="rId9"/>
    <p:sldId id="337" r:id="rId10"/>
    <p:sldId id="338" r:id="rId11"/>
  </p:sldIdLst>
  <p:sldSz cx="9906000" cy="6858000" type="A4"/>
  <p:notesSz cx="6669088" cy="99282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D6"/>
    <a:srgbClr val="F7941E"/>
    <a:srgbClr val="FFC081"/>
    <a:srgbClr val="D2E4D3"/>
    <a:srgbClr val="C0DAC2"/>
    <a:srgbClr val="FF8500"/>
    <a:srgbClr val="B0D0B3"/>
    <a:srgbClr val="6E6E6E"/>
    <a:srgbClr val="80808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3" autoAdjust="0"/>
    <p:restoredTop sz="94660"/>
  </p:normalViewPr>
  <p:slideViewPr>
    <p:cSldViewPr snapToGrid="0" snapToObjects="1" showGuides="1">
      <p:cViewPr varScale="1">
        <p:scale>
          <a:sx n="132" d="100"/>
          <a:sy n="132" d="100"/>
        </p:scale>
        <p:origin x="516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18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.xml"/><Relationship Id="rId7" Type="http://schemas.openxmlformats.org/officeDocument/2006/relationships/image" Target="../media/image11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9.xml"/><Relationship Id="rId7" Type="http://schemas.openxmlformats.org/officeDocument/2006/relationships/image" Target="../media/image1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.xml"/><Relationship Id="rId9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otkritka_lico"/>
          <p:cNvPicPr>
            <a:picLocks noChangeAspect="1" noChangeArrowheads="1"/>
          </p:cNvPicPr>
          <p:nvPr userDrawn="1"/>
        </p:nvPicPr>
        <p:blipFill>
          <a:blip r:embed="rId2" cstate="print"/>
          <a:srcRect b="805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otkritka_lico"/>
          <p:cNvPicPr>
            <a:picLocks noChangeAspect="1" noChangeArrowheads="1"/>
          </p:cNvPicPr>
          <p:nvPr userDrawn="1"/>
        </p:nvPicPr>
        <p:blipFill>
          <a:blip r:embed="rId2" cstate="print"/>
          <a:srcRect l="73553" b="91243"/>
          <a:stretch>
            <a:fillRect/>
          </a:stretch>
        </p:blipFill>
        <p:spPr bwMode="auto">
          <a:xfrm>
            <a:off x="6418621" y="-1"/>
            <a:ext cx="3487380" cy="10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98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agenda page copy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 t="100" b="96"/>
          <a:stretch>
            <a:fillRect/>
          </a:stretch>
        </p:blipFill>
        <p:spPr>
          <a:xfrm>
            <a:off x="-2731" y="1"/>
            <a:ext cx="9908731" cy="6877050"/>
          </a:xfrm>
          <a:prstGeom prst="rect">
            <a:avLst/>
          </a:prstGeom>
        </p:spPr>
      </p:pic>
      <p:pic>
        <p:nvPicPr>
          <p:cNvPr id="29" name="Picture 28" descr="COMPANY LOGO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536" y="5972821"/>
            <a:ext cx="1851464" cy="8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49100-001_fiinal copy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12" y="1066"/>
            <a:ext cx="9905176" cy="6855869"/>
          </a:xfrm>
          <a:prstGeom prst="rect">
            <a:avLst/>
          </a:prstGeom>
        </p:spPr>
      </p:pic>
      <p:pic>
        <p:nvPicPr>
          <p:cNvPr id="6" name="Picture 5" descr="COMPANY LOGO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5324" y="5508602"/>
            <a:ext cx="2276056" cy="10816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2419100" y="6000958"/>
            <a:ext cx="7219170" cy="0"/>
          </a:xfrm>
          <a:prstGeom prst="line">
            <a:avLst/>
          </a:prstGeom>
          <a:ln>
            <a:solidFill>
              <a:srgbClr val="707D8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5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1133474" y="1287463"/>
            <a:ext cx="8546711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5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98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agenda page copy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 t="100" b="96"/>
          <a:stretch>
            <a:fillRect/>
          </a:stretch>
        </p:blipFill>
        <p:spPr>
          <a:xfrm>
            <a:off x="-2731" y="1"/>
            <a:ext cx="9908731" cy="6877050"/>
          </a:xfrm>
          <a:prstGeom prst="rect">
            <a:avLst/>
          </a:prstGeom>
        </p:spPr>
      </p:pic>
      <p:pic>
        <p:nvPicPr>
          <p:cNvPr id="29" name="Picture 28" descr="COMPANY LOGO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536" y="5972821"/>
            <a:ext cx="1851464" cy="8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9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1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4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14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2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5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D69C5189-C1E4-42A9-89FB-65FB23F0FF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BFCBB32-83B6-484D-A90B-8C4596523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49100-001_fiinal copy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12" y="1066"/>
            <a:ext cx="9905176" cy="6855869"/>
          </a:xfrm>
          <a:prstGeom prst="rect">
            <a:avLst/>
          </a:prstGeom>
        </p:spPr>
      </p:pic>
      <p:pic>
        <p:nvPicPr>
          <p:cNvPr id="6" name="Picture 5" descr="COMPANY LOGO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5324" y="5508602"/>
            <a:ext cx="2276056" cy="10816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2419100" y="6000958"/>
            <a:ext cx="7219170" cy="0"/>
          </a:xfrm>
          <a:prstGeom prst="line">
            <a:avLst/>
          </a:prstGeom>
          <a:ln>
            <a:solidFill>
              <a:srgbClr val="707D8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5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1133474" y="1287463"/>
            <a:ext cx="8546711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2.v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Объект 3"/>
          <p:cNvPicPr>
            <a:picLocks noGrp="1" noChangeAspect="1"/>
          </p:cNvPicPr>
          <p:nvPr userDrawn="1"/>
        </p:nvPicPr>
        <p:blipFill>
          <a:blip r:embed="rId12" cstate="print"/>
          <a:srcRect l="32014" t="57828"/>
          <a:stretch>
            <a:fillRect/>
          </a:stretch>
        </p:blipFill>
        <p:spPr bwMode="auto">
          <a:xfrm>
            <a:off x="6762855" y="5394960"/>
            <a:ext cx="314314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3"/>
          <p:cNvPicPr>
            <a:picLocks noGrp="1" noChangeAspect="1"/>
          </p:cNvPicPr>
          <p:nvPr userDrawn="1"/>
        </p:nvPicPr>
        <p:blipFill>
          <a:blip r:embed="rId13" cstate="print"/>
          <a:srcRect r="70194" b="13853"/>
          <a:stretch>
            <a:fillRect/>
          </a:stretch>
        </p:blipFill>
        <p:spPr bwMode="auto">
          <a:xfrm>
            <a:off x="-1" y="-1786"/>
            <a:ext cx="822961" cy="17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15"/>
          <p:cNvSpPr>
            <a:spLocks noChangeShapeType="1"/>
          </p:cNvSpPr>
          <p:nvPr userDrawn="1"/>
        </p:nvSpPr>
        <p:spPr bwMode="auto">
          <a:xfrm flipH="1">
            <a:off x="457200" y="1003300"/>
            <a:ext cx="8997696" cy="0"/>
          </a:xfrm>
          <a:prstGeom prst="line">
            <a:avLst/>
          </a:prstGeom>
          <a:noFill/>
          <a:ln w="19050">
            <a:solidFill>
              <a:srgbClr val="FF8500"/>
            </a:solidFill>
            <a:round/>
            <a:headEnd/>
            <a:tailEnd/>
          </a:ln>
        </p:spPr>
        <p:txBody>
          <a:bodyPr/>
          <a:lstStyle/>
          <a:p>
            <a:pPr marL="0" algn="l" defTabSz="914400" rtl="0" eaLnBrk="1" latinLnBrk="0" hangingPunct="1"/>
            <a:endParaRPr lang="en-US" sz="18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endParaRPr lang="en-US" sz="900" dirty="0" smtClean="0">
              <a:latin typeface="+mn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  <p:sldLayoutId id="2147483669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rgbClr val="6E6E6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2"/>
        </a:buClr>
        <a:buFontTx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lide template background cop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" y="1066"/>
            <a:ext cx="9905176" cy="6855869"/>
          </a:xfrm>
          <a:prstGeom prst="rect">
            <a:avLst/>
          </a:prstGeom>
        </p:spPr>
      </p:pic>
      <p:pic>
        <p:nvPicPr>
          <p:cNvPr id="8" name="Picture 7" descr="COMPANY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54536" y="5972821"/>
            <a:ext cx="1851465" cy="87991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5382" y="866316"/>
            <a:ext cx="9440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382" y="925198"/>
            <a:ext cx="944061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474" y="0"/>
            <a:ext cx="7441999" cy="847427"/>
          </a:xfrm>
          <a:prstGeom prst="rect">
            <a:avLst/>
          </a:prstGeom>
        </p:spPr>
        <p:txBody>
          <a:bodyPr vert="horz" lIns="0" tIns="47892" rIns="95784" bIns="47892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474" y="1287021"/>
            <a:ext cx="8546711" cy="4525963"/>
          </a:xfrm>
          <a:prstGeom prst="rect">
            <a:avLst/>
          </a:prstGeom>
        </p:spPr>
        <p:txBody>
          <a:bodyPr vert="horz" lIns="0" tIns="47892" rIns="95784" bIns="478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FooterSimple"/>
          <p:cNvSpPr/>
          <p:nvPr/>
        </p:nvSpPr>
        <p:spPr>
          <a:xfrm>
            <a:off x="1133474" y="6699600"/>
            <a:ext cx="644400" cy="1077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>
              <a:defRPr/>
            </a:pPr>
            <a:r>
              <a:rPr lang="ru-RU" sz="700" kern="0" smtClean="0">
                <a:solidFill>
                  <a:srgbClr val="808080"/>
                </a:solidFill>
              </a:rPr>
              <a:t>ДПР МАШ-Основной документ-03</a:t>
            </a:r>
            <a:r>
              <a:rPr lang="en-US" sz="700" kern="0" smtClean="0">
                <a:solidFill>
                  <a:srgbClr val="808080"/>
                </a:solidFill>
              </a:rPr>
              <a:t>Dec14.pptx</a:t>
            </a:r>
            <a:endParaRPr lang="de-DE" sz="700" kern="0" dirty="0">
              <a:solidFill>
                <a:srgbClr val="8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9179" y="6664953"/>
            <a:ext cx="495301" cy="142369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b">
            <a:noAutofit/>
          </a:bodyPr>
          <a:lstStyle/>
          <a:p>
            <a:pPr algn="ctr">
              <a:defRPr/>
            </a:pPr>
            <a:fld id="{9D53E389-1311-4796-9190-1F74A8EADEA2}" type="slidenum">
              <a:rPr lang="de-DE" sz="1000" smtClean="0">
                <a:solidFill>
                  <a:srgbClr val="FF8500"/>
                </a:solidFill>
              </a:rPr>
              <a:pPr algn="ctr">
                <a:defRPr/>
              </a:pPr>
              <a:t>‹#›</a:t>
            </a:fld>
            <a:endParaRPr lang="de-DE" sz="900" kern="0" dirty="0" smtClean="0">
              <a:solidFill>
                <a:srgbClr val="FF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957838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46369" indent="-246369" algn="l" defTabSz="957838" rtl="0" eaLnBrk="1" latinLnBrk="0" hangingPunct="1">
        <a:spcBef>
          <a:spcPct val="20000"/>
        </a:spcBef>
        <a:buSzPct val="120000"/>
        <a:buFontTx/>
        <a:buBlip>
          <a:blip r:embed="rId13"/>
        </a:buBlip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-200025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220663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8525" indent="-246063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2050" indent="-254000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lide template background cop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" y="1066"/>
            <a:ext cx="9905176" cy="6855869"/>
          </a:xfrm>
          <a:prstGeom prst="rect">
            <a:avLst/>
          </a:prstGeom>
        </p:spPr>
      </p:pic>
      <p:pic>
        <p:nvPicPr>
          <p:cNvPr id="8" name="Picture 7" descr="COMPANY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54536" y="5972821"/>
            <a:ext cx="1851465" cy="87991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5382" y="866316"/>
            <a:ext cx="9440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382" y="925198"/>
            <a:ext cx="944061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474" y="0"/>
            <a:ext cx="7441999" cy="847427"/>
          </a:xfrm>
          <a:prstGeom prst="rect">
            <a:avLst/>
          </a:prstGeom>
        </p:spPr>
        <p:txBody>
          <a:bodyPr vert="horz" lIns="0" tIns="47892" rIns="95784" bIns="47892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474" y="1287021"/>
            <a:ext cx="8546711" cy="4525963"/>
          </a:xfrm>
          <a:prstGeom prst="rect">
            <a:avLst/>
          </a:prstGeom>
        </p:spPr>
        <p:txBody>
          <a:bodyPr vert="horz" lIns="0" tIns="47892" rIns="95784" bIns="478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FooterSimple"/>
          <p:cNvSpPr/>
          <p:nvPr/>
        </p:nvSpPr>
        <p:spPr>
          <a:xfrm>
            <a:off x="1133474" y="6699600"/>
            <a:ext cx="644400" cy="1077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>
              <a:defRPr/>
            </a:pPr>
            <a:r>
              <a:rPr lang="ru-RU" sz="700" kern="0" smtClean="0">
                <a:solidFill>
                  <a:srgbClr val="808080"/>
                </a:solidFill>
              </a:rPr>
              <a:t>ДПР МАШ-Основной документ-03</a:t>
            </a:r>
            <a:r>
              <a:rPr lang="en-US" sz="700" kern="0" smtClean="0">
                <a:solidFill>
                  <a:srgbClr val="808080"/>
                </a:solidFill>
              </a:rPr>
              <a:t>Dec14.pptx</a:t>
            </a:r>
            <a:endParaRPr lang="de-DE" sz="700" kern="0" dirty="0">
              <a:solidFill>
                <a:srgbClr val="8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9179" y="6664953"/>
            <a:ext cx="495301" cy="142369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b">
            <a:noAutofit/>
          </a:bodyPr>
          <a:lstStyle/>
          <a:p>
            <a:pPr algn="ctr">
              <a:defRPr/>
            </a:pPr>
            <a:fld id="{9D53E389-1311-4796-9190-1F74A8EADEA2}" type="slidenum">
              <a:rPr lang="de-DE" sz="1000" smtClean="0">
                <a:solidFill>
                  <a:srgbClr val="FF8500"/>
                </a:solidFill>
              </a:rPr>
              <a:pPr algn="ctr">
                <a:defRPr/>
              </a:pPr>
              <a:t>‹#›</a:t>
            </a:fld>
            <a:endParaRPr lang="de-DE" sz="900" kern="0" dirty="0" smtClean="0">
              <a:solidFill>
                <a:srgbClr val="FF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0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57838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46369" indent="-246369" algn="l" defTabSz="957838" rtl="0" eaLnBrk="1" latinLnBrk="0" hangingPunct="1">
        <a:spcBef>
          <a:spcPct val="20000"/>
        </a:spcBef>
        <a:buSzPct val="120000"/>
        <a:buFontTx/>
        <a:buBlip>
          <a:blip r:embed="rId13"/>
        </a:buBlip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-200025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220663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8525" indent="-246063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2050" indent="-254000" algn="l" defTabSz="957838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5DAF-2084-43CA-A718-0C56A2752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C2CF-0134-4DF7-9108-09441C3A33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38"/>
            <a:ext cx="5193221" cy="5572125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 bwMode="auto">
          <a:xfrm>
            <a:off x="4219576" y="5989725"/>
            <a:ext cx="48006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6E6E6E"/>
                </a:solidFill>
                <a:latin typeface="Arial" pitchFamily="34" charset="0"/>
                <a:cs typeface="Arial" pitchFamily="34" charset="0"/>
              </a:rPr>
              <a:t>декабрь 2018</a:t>
            </a:r>
            <a:r>
              <a:rPr lang="en-US" dirty="0" smtClean="0">
                <a:solidFill>
                  <a:srgbClr val="6E6E6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E6E6E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016" y="2391120"/>
            <a:ext cx="87951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6E6E6E"/>
                </a:solidFill>
                <a:latin typeface="Arial" pitchFamily="34" charset="0"/>
                <a:cs typeface="Arial" pitchFamily="34" charset="0"/>
              </a:rPr>
              <a:t>«Расширение перечня видов хозяйственной и иной деятельности, которые могут осуществляться в пределах воздушных пунктов пропуска через государственную границу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059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474" y="237465"/>
            <a:ext cx="9049525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88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и направления развития пунктов пропуска</a:t>
            </a:r>
            <a:endParaRPr lang="ru-RU" sz="1463" kern="0" dirty="0">
              <a:solidFill>
                <a:prstClr val="black"/>
              </a:solidFill>
            </a:endParaRPr>
          </a:p>
        </p:txBody>
      </p:sp>
      <p:sp>
        <p:nvSpPr>
          <p:cNvPr id="31" name="TableStripe"/>
          <p:cNvSpPr>
            <a:spLocks noChangeArrowheads="1"/>
          </p:cNvSpPr>
          <p:nvPr/>
        </p:nvSpPr>
        <p:spPr bwMode="gray">
          <a:xfrm>
            <a:off x="457201" y="2223662"/>
            <a:ext cx="4386648" cy="109199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>
              <a:buClr>
                <a:srgbClr val="FF8500"/>
              </a:buClr>
              <a:buSzPct val="100000"/>
            </a:pPr>
            <a:endParaRPr lang="ru-RU" sz="1200" dirty="0" smtClean="0">
              <a:solidFill>
                <a:srgbClr val="000000"/>
              </a:solidFill>
              <a:latin typeface="Arial"/>
            </a:endParaRP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Модернизация воздушных пунктов пропуска;</a:t>
            </a: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Увеличение пропускной способности;</a:t>
            </a: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Повышение качества обслуживания пассажиров.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2" name="TableStripe"/>
          <p:cNvSpPr>
            <a:spLocks noChangeArrowheads="1"/>
          </p:cNvSpPr>
          <p:nvPr/>
        </p:nvSpPr>
        <p:spPr bwMode="gray">
          <a:xfrm>
            <a:off x="5071157" y="2477040"/>
            <a:ext cx="4570864" cy="3925193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marL="0" lvl="1" algn="ctr" fontAlgn="base">
              <a:buClr>
                <a:srgbClr val="FF8500"/>
              </a:buClr>
              <a:buSzPct val="100000"/>
            </a:pPr>
            <a:r>
              <a:rPr lang="ru-RU" sz="1400"/>
              <a:t> </a:t>
            </a:r>
            <a:endParaRPr 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33" name="NumberBall"/>
          <p:cNvSpPr>
            <a:spLocks noChangeArrowheads="1"/>
          </p:cNvSpPr>
          <p:nvPr/>
        </p:nvSpPr>
        <p:spPr bwMode="gray">
          <a:xfrm>
            <a:off x="541773" y="1556849"/>
            <a:ext cx="3909561" cy="464514"/>
          </a:xfrm>
          <a:prstGeom prst="rect">
            <a:avLst/>
          </a:prstGeom>
          <a:gradFill flip="none" rotWithShape="1">
            <a:gsLst>
              <a:gs pos="11000">
                <a:srgbClr val="FFCE99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108000" tIns="91440" rIns="0" bIns="91440" anchor="ctr"/>
          <a:lstStyle/>
          <a:p>
            <a:pPr marL="0" lvl="1" indent="-174625" fontAlgn="base">
              <a:buClr>
                <a:srgbClr val="000000"/>
              </a:buClr>
              <a:buSzPct val="100000"/>
              <a:buFont typeface=""/>
            </a:pPr>
            <a:r>
              <a:rPr lang="ru-RU" sz="1400" b="1" smtClean="0">
                <a:solidFill>
                  <a:srgbClr val="000000"/>
                </a:solidFill>
                <a:latin typeface="Arial"/>
              </a:rPr>
              <a:t>Основные направления развития</a:t>
            </a:r>
            <a:endParaRPr lang="ru-RU" sz="14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NumberBall"/>
          <p:cNvSpPr>
            <a:spLocks noChangeArrowheads="1"/>
          </p:cNvSpPr>
          <p:nvPr/>
        </p:nvSpPr>
        <p:spPr bwMode="gray">
          <a:xfrm>
            <a:off x="5152097" y="1556848"/>
            <a:ext cx="4045891" cy="643531"/>
          </a:xfrm>
          <a:prstGeom prst="rect">
            <a:avLst/>
          </a:prstGeom>
          <a:gradFill flip="none" rotWithShape="1">
            <a:gsLst>
              <a:gs pos="11000">
                <a:srgbClr val="FFCE99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108000" tIns="91440" rIns="0" bIns="91440" anchor="ctr"/>
          <a:lstStyle/>
          <a:p>
            <a:pPr marL="0" lvl="1" indent="-174625" algn="ctr" fontAlgn="base">
              <a:buClr>
                <a:srgbClr val="000000"/>
              </a:buClr>
              <a:buSzPct val="100000"/>
              <a:buFont typeface=""/>
            </a:pP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Источники финансирования по развитию и содержанию пунктов пропуска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517952"/>
            <a:ext cx="4386648" cy="285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ableStripe"/>
          <p:cNvSpPr>
            <a:spLocks noChangeArrowheads="1"/>
          </p:cNvSpPr>
          <p:nvPr/>
        </p:nvSpPr>
        <p:spPr bwMode="gray">
          <a:xfrm>
            <a:off x="457201" y="2223662"/>
            <a:ext cx="4386648" cy="109199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>
              <a:buClr>
                <a:srgbClr val="FF8500"/>
              </a:buClr>
              <a:buSzPct val="100000"/>
            </a:pPr>
            <a:endParaRPr lang="ru-RU" sz="1200" dirty="0" smtClean="0">
              <a:solidFill>
                <a:srgbClr val="000000"/>
              </a:solidFill>
              <a:latin typeface="Arial"/>
            </a:endParaRP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Модернизация воздушных пунктов пропуска;</a:t>
            </a: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Увеличение пропускной способности;</a:t>
            </a:r>
          </a:p>
          <a:p>
            <a:pPr marL="174625" indent="-174625">
              <a:buClr>
                <a:srgbClr val="FF8500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Повышение качества обслуживания пассажиров.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152097" y="4289866"/>
            <a:ext cx="1596571" cy="130673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7892258" y="4188668"/>
            <a:ext cx="1672394" cy="1432613"/>
          </a:xfrm>
          <a:prstGeom prst="rightArrow">
            <a:avLst/>
          </a:prstGeom>
          <a:solidFill>
            <a:srgbClr val="FEC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EC6D6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536496" y="2748960"/>
            <a:ext cx="1596571" cy="142717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19114" y="3517952"/>
            <a:ext cx="1017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Бюджетные средства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137161" y="4627975"/>
            <a:ext cx="11262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Средства владельцев инфраструктуры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8095491" y="4567124"/>
            <a:ext cx="15133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Привлекаемые владельцами инфраструктуры инвестиционные средства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48669" y="4301413"/>
            <a:ext cx="1151057" cy="1382737"/>
            <a:chOff x="6748669" y="4301413"/>
            <a:chExt cx="1151057" cy="1382737"/>
          </a:xfrm>
          <a:solidFill>
            <a:schemeClr val="bg1"/>
          </a:solidFill>
        </p:grpSpPr>
        <p:pic>
          <p:nvPicPr>
            <p:cNvPr id="23" name="Рисунок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135" y="4743847"/>
              <a:ext cx="1143591" cy="94030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6748669" y="4301413"/>
              <a:ext cx="1143590" cy="43088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ПУНКТ ПРОПУСКА</a:t>
              </a:r>
              <a:endParaRPr lang="ru-RU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032" y="246854"/>
            <a:ext cx="8725512" cy="12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88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эффект от расширения перечня услуг в пункте пропуска</a:t>
            </a:r>
            <a:endParaRPr lang="ru-RU" sz="1463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63" kern="0" dirty="0">
              <a:solidFill>
                <a:prstClr val="black"/>
              </a:solidFill>
            </a:endParaRPr>
          </a:p>
        </p:txBody>
      </p:sp>
      <p:sp>
        <p:nvSpPr>
          <p:cNvPr id="35" name="TableStripe"/>
          <p:cNvSpPr>
            <a:spLocks noChangeArrowheads="1"/>
          </p:cNvSpPr>
          <p:nvPr/>
        </p:nvSpPr>
        <p:spPr bwMode="gray">
          <a:xfrm>
            <a:off x="462031" y="1790621"/>
            <a:ext cx="8619624" cy="500136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0" rIns="91440" bIns="0" anchor="t">
            <a:spAutoFit/>
          </a:bodyPr>
          <a:lstStyle/>
          <a:p>
            <a:pPr indent="358775" algn="just" fontAlgn="base"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Перечень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утвержденный </a:t>
            </a:r>
            <a:r>
              <a:rPr lang="ru-RU" sz="1600" b="1" dirty="0" smtClean="0">
                <a:solidFill>
                  <a:srgbClr val="000000"/>
                </a:solidFill>
              </a:rPr>
              <a:t>распоряжением Правительства Российской Федерации от 24.06.2008 № 907-р </a:t>
            </a:r>
            <a:r>
              <a:rPr lang="ru-RU" sz="1600" dirty="0" smtClean="0">
                <a:solidFill>
                  <a:srgbClr val="000000"/>
                </a:solidFill>
              </a:rPr>
              <a:t>устанавливает крайне ограниченный перечень видов хозяйственной и иной деятельности в воздушных пунктах пропуска, осуществление которых не позволяет достичь желаемого уровня неавиационных доходов. </a:t>
            </a:r>
          </a:p>
          <a:p>
            <a:pPr indent="358775" algn="just" fontAlgn="base"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Приводит к невозможности удовлетворения элементарных потребностей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 fontAlgn="base">
              <a:buClr>
                <a:schemeClr val="tx2"/>
              </a:buClr>
              <a:buSzPct val="100000"/>
            </a:pPr>
            <a:endParaRPr lang="ru-RU" sz="1600" dirty="0" smtClean="0">
              <a:solidFill>
                <a:srgbClr val="000000"/>
              </a:solidFill>
            </a:endParaRPr>
          </a:p>
          <a:p>
            <a:pPr indent="358775" fontAlgn="base">
              <a:buClr>
                <a:schemeClr val="tx2"/>
              </a:buClr>
              <a:buSzPct val="100000"/>
            </a:pPr>
            <a:r>
              <a:rPr lang="ru-RU" b="1" u="sng" dirty="0" smtClean="0">
                <a:solidFill>
                  <a:srgbClr val="000000"/>
                </a:solidFill>
              </a:rPr>
              <a:t>Расширение перечня услуг в пункте пропуска позволит:</a:t>
            </a:r>
          </a:p>
          <a:p>
            <a:pPr algn="ctr" fontAlgn="base">
              <a:buClr>
                <a:schemeClr val="tx2"/>
              </a:buClr>
              <a:buSzPct val="100000"/>
            </a:pPr>
            <a:endParaRPr lang="ru-RU" sz="1400" b="1" dirty="0" smtClean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1. Повысить качество обслуживания пассажиров.</a:t>
            </a:r>
          </a:p>
          <a:p>
            <a:pPr marL="185738" indent="-185738" fontAlgn="base">
              <a:lnSpc>
                <a:spcPct val="150000"/>
              </a:lnSpc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2. Увеличить </a:t>
            </a:r>
            <a:r>
              <a:rPr lang="ru-RU" sz="1600" dirty="0" smtClean="0"/>
              <a:t>дополнительные источники финансирования </a:t>
            </a:r>
            <a:r>
              <a:rPr lang="ru-RU" sz="1600" dirty="0" smtClean="0">
                <a:solidFill>
                  <a:srgbClr val="000000"/>
                </a:solidFill>
              </a:rPr>
              <a:t>и</a:t>
            </a:r>
            <a:r>
              <a:rPr lang="ru-RU" sz="1600" dirty="0" smtClean="0">
                <a:solidFill>
                  <a:srgbClr val="000000"/>
                </a:solidFill>
              </a:rPr>
              <a:t>, как следствие, сократить сроки окупаемости объектов инфраструктуры воздушного транспорта.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3. Увеличить объемы привлекаемых частных инвестиций. 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4. Повысить поступление в бюджет дополнительных средств в виде НДС, налога на прибыль и страховых взносов.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  <a:buSzPct val="100000"/>
            </a:pPr>
            <a:r>
              <a:rPr lang="ru-RU" sz="1600" dirty="0" smtClean="0">
                <a:solidFill>
                  <a:srgbClr val="000000"/>
                </a:solidFill>
              </a:rPr>
              <a:t>5. Обеспечить дополнительные рабочие места.</a:t>
            </a:r>
          </a:p>
          <a:p>
            <a:pPr fontAlgn="base">
              <a:buClr>
                <a:schemeClr val="tx2"/>
              </a:buClr>
              <a:buSzPct val="100000"/>
            </a:pPr>
            <a:endParaRPr lang="ru-RU" sz="1200" dirty="0" smtClean="0">
              <a:solidFill>
                <a:srgbClr val="000000"/>
              </a:solidFill>
            </a:endParaRPr>
          </a:p>
          <a:p>
            <a:pPr fontAlgn="base">
              <a:buClr>
                <a:schemeClr val="tx2"/>
              </a:buClr>
              <a:buSzPct val="100000"/>
            </a:pPr>
            <a:endParaRPr lang="ru-RU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144" y="119900"/>
            <a:ext cx="8775742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300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услуг в пункте пропуска (2018 год) Положительный опыт работы</a:t>
            </a:r>
          </a:p>
          <a:p>
            <a:pPr algn="ctr">
              <a:defRPr/>
            </a:pPr>
            <a:endParaRPr lang="ru-RU" sz="1463" kern="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81" y="1208313"/>
            <a:ext cx="4580519" cy="170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ableStripe"/>
          <p:cNvSpPr>
            <a:spLocks noChangeArrowheads="1"/>
          </p:cNvSpPr>
          <p:nvPr/>
        </p:nvSpPr>
        <p:spPr bwMode="gray">
          <a:xfrm>
            <a:off x="180834" y="3209949"/>
            <a:ext cx="3182852" cy="3411193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marL="0" lvl="1" algn="ctr" fontAlgn="base">
              <a:buClr>
                <a:srgbClr val="FF8500"/>
              </a:buClr>
              <a:buSzPct val="100000"/>
            </a:pPr>
            <a:r>
              <a:rPr lang="ru-RU" sz="1600" b="1" dirty="0" smtClean="0"/>
              <a:t>Терминал Е – </a:t>
            </a:r>
            <a:r>
              <a:rPr lang="ru-RU" sz="1600" b="1" dirty="0" smtClean="0">
                <a:solidFill>
                  <a:srgbClr val="F7941E"/>
                </a:solidFill>
              </a:rPr>
              <a:t>отель </a:t>
            </a:r>
            <a:r>
              <a:rPr lang="en-US" sz="1600" b="1" dirty="0" err="1" smtClean="0">
                <a:solidFill>
                  <a:srgbClr val="F7941E"/>
                </a:solidFill>
              </a:rPr>
              <a:t>GoSleep.Moscow</a:t>
            </a:r>
            <a:endParaRPr lang="ru-RU" sz="1600" b="1" dirty="0" smtClean="0">
              <a:solidFill>
                <a:srgbClr val="F7941E"/>
              </a:solidFill>
            </a:endParaRPr>
          </a:p>
          <a:p>
            <a:pPr marL="0" lvl="1" fontAlgn="base">
              <a:buClr>
                <a:srgbClr val="FF8500"/>
              </a:buClr>
              <a:buSzPct val="100000"/>
            </a:pPr>
            <a:endParaRPr lang="ru-RU" sz="1400" dirty="0" smtClean="0"/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 smtClean="0"/>
              <a:t>Услуги: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Отсек для хранения ручной клади</a:t>
            </a:r>
          </a:p>
          <a:p>
            <a:pPr marL="285750" lvl="1" indent="-285750" fontAlgn="base">
              <a:buClr>
                <a:srgbClr val="FF85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USB-разъем для зарядки гаджетов</a:t>
            </a:r>
          </a:p>
          <a:p>
            <a:pPr marL="285750" lvl="1" indent="-285750" fontAlgn="base">
              <a:buClr>
                <a:srgbClr val="FF85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Услуга «Разбудить к определенному часу»</a:t>
            </a:r>
          </a:p>
          <a:p>
            <a:pPr marL="285750" lvl="1" indent="-285750" fontAlgn="base">
              <a:buClr>
                <a:srgbClr val="FF85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Бесплатный </a:t>
            </a:r>
            <a:r>
              <a:rPr lang="ru-RU" sz="1400" dirty="0" err="1"/>
              <a:t>Wi-Fi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 smtClean="0"/>
              <a:t>Тарифы:</a:t>
            </a:r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/>
              <a:t>Днем: от 350 </a:t>
            </a:r>
            <a:r>
              <a:rPr lang="ru-RU" sz="1400" dirty="0" smtClean="0"/>
              <a:t>руб./час</a:t>
            </a:r>
            <a:endParaRPr lang="ru-RU" sz="1400" dirty="0"/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/>
              <a:t>Ночью: от 1350 </a:t>
            </a:r>
            <a:r>
              <a:rPr lang="ru-RU" sz="1400" dirty="0" smtClean="0"/>
              <a:t>руб./три </a:t>
            </a:r>
            <a:r>
              <a:rPr lang="ru-RU" sz="1400" dirty="0"/>
              <a:t>часа</a:t>
            </a:r>
            <a:endParaRPr lang="ru-RU" sz="1400" dirty="0" smtClean="0"/>
          </a:p>
          <a:p>
            <a:pPr marL="0" lvl="1" algn="ctr" fontAlgn="base">
              <a:buClr>
                <a:srgbClr val="FF8500"/>
              </a:buClr>
              <a:buSzPct val="100000"/>
            </a:pPr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10" name="TableStripe"/>
          <p:cNvSpPr>
            <a:spLocks noChangeArrowheads="1"/>
          </p:cNvSpPr>
          <p:nvPr/>
        </p:nvSpPr>
        <p:spPr bwMode="gray">
          <a:xfrm>
            <a:off x="3528095" y="3186842"/>
            <a:ext cx="3155734" cy="34343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marL="0" lvl="1" algn="ctr" fontAlgn="base">
              <a:buClr>
                <a:srgbClr val="FF8500"/>
              </a:buClr>
              <a:buSzPct val="100000"/>
            </a:pPr>
            <a:r>
              <a:rPr lang="ru-RU" sz="1600" b="1" dirty="0" smtClean="0"/>
              <a:t>Терминал</a:t>
            </a:r>
            <a:r>
              <a:rPr lang="en-US" sz="1600" b="1" dirty="0" smtClean="0"/>
              <a:t> D – </a:t>
            </a:r>
            <a:r>
              <a:rPr lang="ru-RU" sz="1600" b="1" dirty="0" smtClean="0">
                <a:solidFill>
                  <a:srgbClr val="F7941E"/>
                </a:solidFill>
              </a:rPr>
              <a:t>отель </a:t>
            </a:r>
            <a:r>
              <a:rPr lang="en-US" sz="1600" b="1" dirty="0" err="1" smtClean="0">
                <a:solidFill>
                  <a:srgbClr val="F7941E"/>
                </a:solidFill>
              </a:rPr>
              <a:t>GettSleep</a:t>
            </a:r>
            <a:endParaRPr lang="ru-RU" sz="1600" b="1" dirty="0" smtClean="0">
              <a:solidFill>
                <a:srgbClr val="F7941E"/>
              </a:solidFill>
            </a:endParaRPr>
          </a:p>
          <a:p>
            <a:pPr marL="0" lvl="1" algn="just" fontAlgn="base">
              <a:buClr>
                <a:srgbClr val="FF8500"/>
              </a:buClr>
              <a:buSzPct val="100000"/>
            </a:pPr>
            <a:r>
              <a:rPr lang="ru-RU" sz="1400" dirty="0" smtClean="0"/>
              <a:t>36 </a:t>
            </a:r>
            <a:r>
              <a:rPr lang="ru-RU" sz="1400" dirty="0"/>
              <a:t>односпальных </a:t>
            </a:r>
            <a:r>
              <a:rPr lang="ru-RU" sz="1400" dirty="0" smtClean="0"/>
              <a:t>капсул-кроватей</a:t>
            </a:r>
          </a:p>
          <a:p>
            <a:pPr marL="0" lvl="1" algn="just" fontAlgn="base">
              <a:buClr>
                <a:srgbClr val="FF8500"/>
              </a:buClr>
              <a:buSzPct val="100000"/>
            </a:pPr>
            <a:endParaRPr lang="ru-RU" sz="1400" dirty="0" smtClean="0"/>
          </a:p>
          <a:p>
            <a:pPr marL="0" lvl="1" algn="just" fontAlgn="base">
              <a:buClr>
                <a:srgbClr val="FF8500"/>
              </a:buClr>
              <a:buSzPct val="100000"/>
            </a:pPr>
            <a:r>
              <a:rPr lang="ru-RU" sz="1400" dirty="0" smtClean="0"/>
              <a:t>Услуги</a:t>
            </a:r>
            <a:r>
              <a:rPr lang="en-US" sz="1400" dirty="0" smtClean="0"/>
              <a:t>:</a:t>
            </a:r>
            <a:endParaRPr lang="ru-RU" sz="1400" dirty="0"/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Постельное белье из </a:t>
            </a:r>
            <a:r>
              <a:rPr lang="ru-RU" sz="1400" dirty="0"/>
              <a:t>сатина высокого </a:t>
            </a:r>
            <a:r>
              <a:rPr lang="ru-RU" sz="1400" dirty="0" smtClean="0"/>
              <a:t>качества</a:t>
            </a:r>
            <a:endParaRPr lang="ru-RU" sz="1400" dirty="0"/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одзарядки </a:t>
            </a:r>
            <a:r>
              <a:rPr lang="ru-RU" sz="1400" dirty="0"/>
              <a:t>гаджетов</a:t>
            </a:r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Место </a:t>
            </a:r>
            <a:r>
              <a:rPr lang="ru-RU" sz="1400" dirty="0"/>
              <a:t>для хранения одежды и вещей</a:t>
            </a:r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Душевые</a:t>
            </a:r>
            <a:endParaRPr lang="ru-RU" sz="1400" dirty="0"/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Бесплатный </a:t>
            </a:r>
            <a:r>
              <a:rPr lang="ru-RU" sz="1400" dirty="0" err="1" smtClean="0"/>
              <a:t>Wi-Fi</a:t>
            </a:r>
            <a:endParaRPr lang="ru-RU" sz="1400" dirty="0"/>
          </a:p>
          <a:p>
            <a:pPr marL="285750" lvl="1" indent="-285750" algn="just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Бойлер с горячей </a:t>
            </a:r>
            <a:r>
              <a:rPr lang="ru-RU" sz="1400" dirty="0" smtClean="0"/>
              <a:t>водой</a:t>
            </a:r>
          </a:p>
          <a:p>
            <a:pPr marL="0" lvl="1" algn="just" fontAlgn="base">
              <a:buClr>
                <a:srgbClr val="FF8500"/>
              </a:buClr>
              <a:buSzPct val="100000"/>
            </a:pPr>
            <a:r>
              <a:rPr lang="ru-RU" sz="1400" dirty="0" smtClean="0"/>
              <a:t>Тарифы:</a:t>
            </a:r>
          </a:p>
          <a:p>
            <a:pPr marL="0" lvl="1" algn="just" fontAlgn="base">
              <a:buClr>
                <a:srgbClr val="FF8500"/>
              </a:buClr>
              <a:buSzPct val="100000"/>
            </a:pPr>
            <a:r>
              <a:rPr lang="ru-RU" sz="1400" dirty="0"/>
              <a:t>Днем: от 450 </a:t>
            </a:r>
            <a:r>
              <a:rPr lang="ru-RU" sz="1400" dirty="0" smtClean="0"/>
              <a:t>руб./час</a:t>
            </a:r>
            <a:endParaRPr lang="ru-RU" sz="1400" dirty="0"/>
          </a:p>
          <a:p>
            <a:pPr marL="0" lvl="1" algn="just" fontAlgn="base">
              <a:buClr>
                <a:srgbClr val="FF8500"/>
              </a:buClr>
              <a:buSzPct val="100000"/>
            </a:pPr>
            <a:r>
              <a:rPr lang="ru-RU" sz="1400" dirty="0"/>
              <a:t>Ночью: от 1650 </a:t>
            </a:r>
            <a:r>
              <a:rPr lang="ru-RU" sz="1400" dirty="0" smtClean="0"/>
              <a:t>руб./три </a:t>
            </a:r>
            <a:r>
              <a:rPr lang="ru-RU" sz="1400" dirty="0"/>
              <a:t>часа</a:t>
            </a:r>
            <a:endParaRPr lang="ru-RU" sz="1400" dirty="0" smtClean="0"/>
          </a:p>
        </p:txBody>
      </p:sp>
      <p:sp>
        <p:nvSpPr>
          <p:cNvPr id="11" name="TableStripe"/>
          <p:cNvSpPr>
            <a:spLocks noChangeArrowheads="1"/>
          </p:cNvSpPr>
          <p:nvPr/>
        </p:nvSpPr>
        <p:spPr bwMode="gray">
          <a:xfrm>
            <a:off x="6848238" y="3186843"/>
            <a:ext cx="2905362" cy="34343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marL="0" lvl="1" algn="ctr" fontAlgn="base">
              <a:buClr>
                <a:srgbClr val="FF8500"/>
              </a:buClr>
              <a:buSzPct val="100000"/>
            </a:pPr>
            <a:r>
              <a:rPr lang="ru-RU" sz="1600" b="1" dirty="0" smtClean="0"/>
              <a:t>Терминал</a:t>
            </a:r>
            <a:r>
              <a:rPr lang="en-US" sz="1600" b="1" dirty="0" smtClean="0"/>
              <a:t> </a:t>
            </a:r>
            <a:r>
              <a:rPr lang="ru-RU" sz="1600" b="1" dirty="0" smtClean="0"/>
              <a:t>Е</a:t>
            </a:r>
            <a:r>
              <a:rPr lang="en-US" sz="1600" b="1" dirty="0" smtClean="0"/>
              <a:t> – </a:t>
            </a:r>
            <a:r>
              <a:rPr lang="ru-RU" sz="1600" b="1" dirty="0" smtClean="0">
                <a:solidFill>
                  <a:srgbClr val="F7941E"/>
                </a:solidFill>
              </a:rPr>
              <a:t>отель </a:t>
            </a:r>
            <a:r>
              <a:rPr lang="ru-RU" sz="1600" b="1" dirty="0">
                <a:solidFill>
                  <a:srgbClr val="F7941E"/>
                </a:solidFill>
              </a:rPr>
              <a:t>Воздушный </a:t>
            </a:r>
            <a:r>
              <a:rPr lang="ru-RU" sz="1600" b="1" dirty="0" smtClean="0">
                <a:solidFill>
                  <a:srgbClr val="F7941E"/>
                </a:solidFill>
              </a:rPr>
              <a:t>экспресс</a:t>
            </a:r>
          </a:p>
          <a:p>
            <a:pPr marL="0" lvl="1" algn="just" fontAlgn="base">
              <a:buClr>
                <a:srgbClr val="FF8500"/>
              </a:buClr>
              <a:buSzPct val="100000"/>
            </a:pPr>
            <a:endParaRPr lang="ru-RU" sz="1400" dirty="0" smtClean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Услуги</a:t>
            </a:r>
            <a:r>
              <a:rPr lang="en-US" sz="1400" dirty="0" smtClean="0"/>
              <a:t>: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Питание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Телевизор с плоским экраном в </a:t>
            </a:r>
            <a:r>
              <a:rPr lang="ru-RU" sz="1400" dirty="0" smtClean="0"/>
              <a:t>номере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Бесплатный </a:t>
            </a:r>
            <a:r>
              <a:rPr lang="ru-RU" sz="1400" dirty="0" err="1" smtClean="0"/>
              <a:t>Wi-Fi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Услуга «Разбудить к определенному часу</a:t>
            </a:r>
            <a:r>
              <a:rPr lang="ru-RU" sz="1400" dirty="0" smtClean="0"/>
              <a:t>»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Киоск </a:t>
            </a:r>
            <a:r>
              <a:rPr lang="ru-RU" sz="1400" dirty="0" err="1"/>
              <a:t>саморегистрации</a:t>
            </a:r>
            <a:r>
              <a:rPr lang="ru-RU" sz="1400" dirty="0"/>
              <a:t> на </a:t>
            </a:r>
            <a:r>
              <a:rPr lang="ru-RU" sz="1400" dirty="0" smtClean="0"/>
              <a:t>рейс</a:t>
            </a:r>
            <a:endParaRPr lang="ru-RU" sz="1400" dirty="0"/>
          </a:p>
          <a:p>
            <a:pPr marL="285750" lvl="1" indent="-285750" fontAlgn="base">
              <a:buClr>
                <a:srgbClr val="FF85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Банкомат</a:t>
            </a:r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 smtClean="0"/>
              <a:t>Тарифы:</a:t>
            </a:r>
          </a:p>
          <a:p>
            <a:pPr marL="0" lvl="1" fontAlgn="base">
              <a:buClr>
                <a:srgbClr val="FF8500"/>
              </a:buClr>
              <a:buSzPct val="100000"/>
            </a:pPr>
            <a:r>
              <a:rPr lang="ru-RU" sz="1400" dirty="0" smtClean="0"/>
              <a:t>от 3750 руб./четыре часа</a:t>
            </a:r>
          </a:p>
        </p:txBody>
      </p:sp>
      <p:sp>
        <p:nvSpPr>
          <p:cNvPr id="13" name="TableStripe"/>
          <p:cNvSpPr>
            <a:spLocks noChangeArrowheads="1"/>
          </p:cNvSpPr>
          <p:nvPr/>
        </p:nvSpPr>
        <p:spPr bwMode="gray">
          <a:xfrm>
            <a:off x="180834" y="1208314"/>
            <a:ext cx="4685080" cy="1861457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marL="228600" indent="-228600" algn="just">
              <a:buClr>
                <a:srgbClr val="FF8500"/>
              </a:buClr>
              <a:buSzPct val="100000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Деятельность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по предоставлению гостиничных услуг транзитным пассажирам, следующим с пересадкой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аэропорту в течение 24 часов, и пассажирам задержанных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рейсов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1200" dirty="0" smtClean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rgbClr val="FF8500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algn="just" defTabSz="179388">
              <a:buClr>
                <a:srgbClr val="FF8500"/>
              </a:buClr>
              <a:buSzPct val="100000"/>
            </a:pPr>
            <a:r>
              <a:rPr lang="ru-RU" sz="1400" b="1" u="sng" dirty="0" smtClean="0">
                <a:solidFill>
                  <a:srgbClr val="000000"/>
                </a:solidFill>
                <a:latin typeface="Arial"/>
              </a:rPr>
              <a:t>Статистика:</a:t>
            </a:r>
          </a:p>
          <a:p>
            <a:pPr algn="just" defTabSz="179388">
              <a:buClr>
                <a:srgbClr val="FF8500"/>
              </a:buClr>
              <a:buSzPct val="100000"/>
            </a:pPr>
            <a:endParaRPr lang="ru-RU" sz="1200" b="1" u="sng" dirty="0" smtClean="0">
              <a:solidFill>
                <a:srgbClr val="000000"/>
              </a:solidFill>
              <a:latin typeface="Arial"/>
            </a:endParaRPr>
          </a:p>
          <a:p>
            <a:pPr algn="just" defTabSz="179388">
              <a:buClr>
                <a:srgbClr val="FF8500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В 2018 году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в Аэропорту Шереметьево отели посетили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порядка 37 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90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0" y="2436200"/>
            <a:ext cx="4448958" cy="207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0602" y="107258"/>
            <a:ext cx="875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услуг в пункте пропуска (2018 год) Положительный опыт </a:t>
            </a:r>
            <a:r>
              <a:rPr lang="ru-RU" sz="2400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400" b="1" kern="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121" y="4509184"/>
            <a:ext cx="9594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4500"/>
            <a:endParaRPr lang="ru-RU" sz="1400" dirty="0"/>
          </a:p>
          <a:p>
            <a:endParaRPr lang="en-US" sz="1400" b="1" dirty="0" smtClean="0"/>
          </a:p>
          <a:p>
            <a:r>
              <a:rPr lang="ru-RU" sz="1400" b="1" dirty="0" smtClean="0"/>
              <a:t>Дальнейшие задачи</a:t>
            </a:r>
            <a:r>
              <a:rPr lang="en-US" sz="1400" b="1" dirty="0" smtClean="0"/>
              <a:t> </a:t>
            </a:r>
            <a:r>
              <a:rPr lang="ru-RU" sz="1400" b="1" dirty="0" smtClean="0"/>
              <a:t>для успешной реализации проекта </a:t>
            </a:r>
            <a:r>
              <a:rPr lang="en-US" sz="1400" b="1" dirty="0" smtClean="0"/>
              <a:t>TAX FREE</a:t>
            </a:r>
            <a:r>
              <a:rPr lang="ru-RU" sz="1400" b="1" dirty="0" smtClean="0"/>
              <a:t>:</a:t>
            </a:r>
          </a:p>
          <a:p>
            <a:endParaRPr lang="ru-RU" sz="1400" b="1" dirty="0"/>
          </a:p>
          <a:p>
            <a:pPr algn="just">
              <a:tabLst>
                <a:tab pos="444500" algn="l"/>
              </a:tabLst>
            </a:pPr>
            <a:r>
              <a:rPr lang="ru-RU" sz="1400" dirty="0" smtClean="0"/>
              <a:t>	По </a:t>
            </a:r>
            <a:r>
              <a:rPr lang="ru-RU" sz="1400" dirty="0"/>
              <a:t>мнению </a:t>
            </a:r>
            <a:r>
              <a:rPr lang="ru-RU" sz="1400" dirty="0" smtClean="0"/>
              <a:t>аэропортового сообщества </a:t>
            </a:r>
            <a:r>
              <a:rPr lang="ru-RU" sz="1400" dirty="0"/>
              <a:t>развитию и улучшению качества обслуживания пассажиров в процессе оформления услуги </a:t>
            </a:r>
            <a:r>
              <a:rPr lang="ru-RU" sz="1400" dirty="0" err="1"/>
              <a:t>Tax</a:t>
            </a:r>
            <a:r>
              <a:rPr lang="ru-RU" sz="1400" dirty="0"/>
              <a:t> </a:t>
            </a:r>
            <a:r>
              <a:rPr lang="ru-RU" sz="1400" dirty="0" err="1"/>
              <a:t>Free</a:t>
            </a:r>
            <a:r>
              <a:rPr lang="ru-RU" sz="1400" dirty="0"/>
              <a:t> будет способствовать </a:t>
            </a:r>
            <a:r>
              <a:rPr lang="ru-RU" sz="1400" dirty="0" smtClean="0"/>
              <a:t>установка в </a:t>
            </a:r>
            <a:r>
              <a:rPr lang="ru-RU" sz="1400" dirty="0"/>
              <a:t>пунктах пропуска устройств/терминалов/пунктов, позволяющих возмещать TAX FREE путем наличного </a:t>
            </a:r>
            <a:r>
              <a:rPr lang="ru-RU" sz="1400" dirty="0" smtClean="0"/>
              <a:t>расчета.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4832" y="2373294"/>
            <a:ext cx="48668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несение указанной деятельности в перечень услуг, осуществляемых в пункте пропуска позволило успешно реализовать в аэропортах пилотный проект </a:t>
            </a:r>
            <a:r>
              <a:rPr lang="en-US" sz="1400" dirty="0" smtClean="0"/>
              <a:t>TAX FREE.</a:t>
            </a:r>
          </a:p>
          <a:p>
            <a:pPr algn="just"/>
            <a:r>
              <a:rPr lang="en-US" sz="1400" dirty="0" smtClean="0"/>
              <a:t> </a:t>
            </a:r>
          </a:p>
          <a:p>
            <a:pPr algn="just"/>
            <a:r>
              <a:rPr lang="ru-RU" sz="1400" dirty="0" smtClean="0"/>
              <a:t>Концепция развития пилотного проекта </a:t>
            </a:r>
            <a:r>
              <a:rPr lang="en-US" sz="1400" dirty="0" smtClean="0"/>
              <a:t>TAX FRE</a:t>
            </a:r>
            <a:r>
              <a:rPr lang="en-US" sz="1400" dirty="0"/>
              <a:t>E</a:t>
            </a:r>
            <a:r>
              <a:rPr lang="en-US" sz="1400" dirty="0" smtClean="0"/>
              <a:t> </a:t>
            </a:r>
            <a:r>
              <a:rPr lang="ru-RU" sz="1400" dirty="0" smtClean="0"/>
              <a:t>позволяет иностранным гражданам, совершившим покупку на территории Российской Федерации</a:t>
            </a:r>
            <a:r>
              <a:rPr lang="en-US" sz="1400" dirty="0" smtClean="0"/>
              <a:t>, </a:t>
            </a:r>
            <a:r>
              <a:rPr lang="ru-RU" sz="1400" dirty="0" smtClean="0"/>
              <a:t>по определенным категориям товаров</a:t>
            </a:r>
            <a:r>
              <a:rPr lang="en-US" sz="1400" dirty="0" smtClean="0"/>
              <a:t>, </a:t>
            </a:r>
            <a:r>
              <a:rPr lang="ru-RU" sz="1400" dirty="0" smtClean="0"/>
              <a:t>вернуть сумму </a:t>
            </a:r>
            <a:r>
              <a:rPr lang="ru-RU" sz="1400" dirty="0"/>
              <a:t>налога на добавленную стоимость при вывозе товаров за пределы таможенной территории Евразийского экономического </a:t>
            </a:r>
            <a:r>
              <a:rPr lang="ru-RU" sz="1400" dirty="0" smtClean="0"/>
              <a:t>союза перед вылетом, в залах аэропорта.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0034" y="1625174"/>
            <a:ext cx="4072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ableStripe"/>
          <p:cNvSpPr>
            <a:spLocks noChangeArrowheads="1"/>
          </p:cNvSpPr>
          <p:nvPr/>
        </p:nvSpPr>
        <p:spPr bwMode="gray">
          <a:xfrm>
            <a:off x="360602" y="994757"/>
            <a:ext cx="8828460" cy="81952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 type="none" w="lg" len="lg"/>
            <a:tailEnd type="none" w="lg" len="lg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/>
          <a:lstStyle/>
          <a:p>
            <a:pPr algn="just"/>
            <a:r>
              <a:rPr lang="ru-RU" sz="1400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Деятельность по предоставлению услуг по компенсации суммы налога на добавленную стоимость физическим лицам – гражданам иностранных государств, имеющим право на такую компенсацию на основании статьи 169.1 Налогового кодекса РФ.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44" y="1911907"/>
            <a:ext cx="924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пилотного проект</a:t>
            </a:r>
            <a:r>
              <a:rPr lang="ru-RU" sz="1600" b="1" kern="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FREE</a:t>
            </a:r>
            <a:endParaRPr lang="ru-RU" sz="1600" b="1" kern="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17714"/>
            <a:ext cx="8543925" cy="95617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088" b="1" kern="0" dirty="0" smtClean="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по расширению перечня услуг </a:t>
            </a:r>
            <a:br>
              <a:rPr lang="ru-RU" sz="3088" b="1" kern="0" dirty="0" smtClean="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088" b="1" kern="0" dirty="0" smtClean="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пункте пропуска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180" y="1173891"/>
            <a:ext cx="8543925" cy="563879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7941E"/>
              </a:buClr>
            </a:pPr>
            <a:r>
              <a:rPr lang="ru-RU" sz="2200" dirty="0"/>
              <a:t>Д</a:t>
            </a:r>
            <a:r>
              <a:rPr lang="ru-RU" sz="2200" dirty="0" smtClean="0"/>
              <a:t>еятельность </a:t>
            </a:r>
            <a:r>
              <a:rPr lang="ru-RU" sz="2200" dirty="0"/>
              <a:t>по размещению рекламы на щитах, стендах, перетяжках, электронных табло, звуковой и видео рекламы</a:t>
            </a:r>
            <a:r>
              <a:rPr lang="ru-RU" sz="2200" dirty="0" smtClean="0"/>
              <a:t>;</a:t>
            </a:r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/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/>
          </a:p>
          <a:p>
            <a:pPr>
              <a:buClr>
                <a:srgbClr val="F7941E"/>
              </a:buClr>
            </a:pPr>
            <a:endParaRPr lang="ru-RU" sz="2200" dirty="0" smtClean="0"/>
          </a:p>
          <a:p>
            <a:pPr>
              <a:buClr>
                <a:srgbClr val="F7941E"/>
              </a:buClr>
            </a:pPr>
            <a:endParaRPr lang="ru-RU" sz="2200" dirty="0" smtClean="0"/>
          </a:p>
          <a:p>
            <a:pPr>
              <a:buClr>
                <a:srgbClr val="F7941E"/>
              </a:buClr>
            </a:pPr>
            <a:r>
              <a:rPr lang="ru-RU" sz="2200" dirty="0" smtClean="0"/>
              <a:t>Розничная </a:t>
            </a:r>
            <a:r>
              <a:rPr lang="ru-RU" sz="2200" dirty="0"/>
              <a:t>торговля фармацевтическими товарами, медицинскими товарами и товарами повседневного спроса</a:t>
            </a:r>
            <a:r>
              <a:rPr lang="ru-RU" sz="2200" dirty="0" smtClean="0"/>
              <a:t>;</a:t>
            </a:r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/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/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endParaRPr lang="ru-RU" dirty="0" smtClean="0"/>
          </a:p>
          <a:p>
            <a:pPr>
              <a:buClr>
                <a:srgbClr val="F7941E"/>
              </a:buClr>
            </a:pPr>
            <a:r>
              <a:rPr lang="ru-RU" sz="2200" dirty="0" smtClean="0"/>
              <a:t>Деятельность </a:t>
            </a:r>
            <a:r>
              <a:rPr lang="ru-RU" sz="2200" dirty="0"/>
              <a:t>по размещению платежных </a:t>
            </a:r>
            <a:r>
              <a:rPr lang="ru-RU" sz="2200" dirty="0" smtClean="0"/>
              <a:t>терминалов</a:t>
            </a:r>
            <a:r>
              <a:rPr lang="ru-RU" sz="2200" dirty="0"/>
              <a:t>.</a:t>
            </a: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44" y="1719943"/>
            <a:ext cx="2966651" cy="158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34" y="1641021"/>
            <a:ext cx="4727729" cy="172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65" y="4158342"/>
            <a:ext cx="4128185" cy="174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35" y="4158342"/>
            <a:ext cx="4049928" cy="174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9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11" y="222422"/>
            <a:ext cx="9687697" cy="65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NqINMXIkyoKNaFw52i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wyvtpUAUyI.56Bd_Tr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WdNv0_IUegBkt4xGHk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yn5ffxNEKGm_T.vghm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pkj.w1kKc9V9SZyoU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6kNwcxVU.9juEmAa51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q5fD7ZxkGbLpF0vpMSF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NqINMXIkyoKNaFw52i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wyvtpUAUyI.56Bd_Tr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WdNv0_IUegBkt4xGHk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yn5ffxNEKGm_T.vghm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pkj.w1kKc9V9SZyoU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6kNwcxVU.9juEmAa51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q5fD7ZxkGbLpF0vpMS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 Theme">
  <a:themeElements>
    <a:clrScheme name="SVO_Aug2015">
      <a:dk1>
        <a:srgbClr val="000000"/>
      </a:dk1>
      <a:lt1>
        <a:srgbClr val="FFFFFF"/>
      </a:lt1>
      <a:dk2>
        <a:srgbClr val="FF8500"/>
      </a:dk2>
      <a:lt2>
        <a:srgbClr val="C2C8CC"/>
      </a:lt2>
      <a:accent1>
        <a:srgbClr val="E9ECED"/>
      </a:accent1>
      <a:accent2>
        <a:srgbClr val="FFE7CC"/>
      </a:accent2>
      <a:accent3>
        <a:srgbClr val="D5D9DC"/>
      </a:accent3>
      <a:accent4>
        <a:srgbClr val="9EA5AB"/>
      </a:accent4>
      <a:accent5>
        <a:srgbClr val="FEF0A8"/>
      </a:accent5>
      <a:accent6>
        <a:srgbClr val="FDE467"/>
      </a:accent6>
      <a:hlink>
        <a:srgbClr val="FFA94C"/>
      </a:hlink>
      <a:folHlink>
        <a:srgbClr val="FFCE99"/>
      </a:folHlink>
    </a:clrScheme>
    <a:fontScheme name="SVO_Aug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rgbClr val="808080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SV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8500"/>
      </a:accent1>
      <a:accent2>
        <a:srgbClr val="FFE7CC"/>
      </a:accent2>
      <a:accent3>
        <a:srgbClr val="8A9395"/>
      </a:accent3>
      <a:accent4>
        <a:srgbClr val="CAD5D9"/>
      </a:accent4>
      <a:accent5>
        <a:srgbClr val="FFE69F"/>
      </a:accent5>
      <a:accent6>
        <a:srgbClr val="78BEC2"/>
      </a:accent6>
      <a:hlink>
        <a:srgbClr val="FFA94C"/>
      </a:hlink>
      <a:folHlink>
        <a:srgbClr val="FFCE99"/>
      </a:folHlink>
    </a:clrScheme>
    <a:fontScheme name="S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7CC"/>
        </a:solidFill>
        <a:ln w="9525">
          <a:noFill/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SV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8500"/>
      </a:accent1>
      <a:accent2>
        <a:srgbClr val="FFE7CC"/>
      </a:accent2>
      <a:accent3>
        <a:srgbClr val="8A9395"/>
      </a:accent3>
      <a:accent4>
        <a:srgbClr val="CAD5D9"/>
      </a:accent4>
      <a:accent5>
        <a:srgbClr val="FFE69F"/>
      </a:accent5>
      <a:accent6>
        <a:srgbClr val="78BEC2"/>
      </a:accent6>
      <a:hlink>
        <a:srgbClr val="FFA94C"/>
      </a:hlink>
      <a:folHlink>
        <a:srgbClr val="FFCE99"/>
      </a:folHlink>
    </a:clrScheme>
    <a:fontScheme name="S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7CC"/>
        </a:solidFill>
        <a:ln w="9525">
          <a:noFill/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Words>538</Words>
  <Application>Microsoft Office PowerPoint</Application>
  <PresentationFormat>Лист A4 (210x297 мм)</PresentationFormat>
  <Paragraphs>101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Standard Theme</vt:lpstr>
      <vt:lpstr>blank</vt:lpstr>
      <vt:lpstr>1_blank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расширению перечня услуг  в пункте пропуска</vt:lpstr>
      <vt:lpstr>Презентация PowerPoint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Yakovlev Nikolay</dc:creator>
  <cp:lastModifiedBy>Григорьева Анастасия Игоревна</cp:lastModifiedBy>
  <cp:revision>516</cp:revision>
  <cp:lastPrinted>2017-08-09T13:06:02Z</cp:lastPrinted>
  <dcterms:created xsi:type="dcterms:W3CDTF">2010-04-13T12:31:45Z</dcterms:created>
  <dcterms:modified xsi:type="dcterms:W3CDTF">2018-12-06T14:03:08Z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SVO_Aug2015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</Properties>
</file>