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310" r:id="rId4"/>
    <p:sldId id="309" r:id="rId5"/>
    <p:sldId id="303" r:id="rId6"/>
    <p:sldId id="306" r:id="rId7"/>
    <p:sldId id="304" r:id="rId8"/>
    <p:sldId id="307" r:id="rId9"/>
    <p:sldId id="308" r:id="rId10"/>
    <p:sldId id="278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all" spc="0" normalizeH="0" baseline="0">
        <a:ln>
          <a:noFill/>
        </a:ln>
        <a:solidFill>
          <a:srgbClr val="185B8B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263F55"/>
    <a:srgbClr val="4C7E0C"/>
    <a:srgbClr val="036BC9"/>
    <a:srgbClr val="00A4DE"/>
    <a:srgbClr val="4C2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514" autoAdjust="0"/>
  </p:normalViewPr>
  <p:slideViewPr>
    <p:cSldViewPr>
      <p:cViewPr>
        <p:scale>
          <a:sx n="100" d="100"/>
          <a:sy n="100" d="100"/>
        </p:scale>
        <p:origin x="-426" y="2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2B303-1C92-4739-8D3A-96CFC1FEB865}" type="doc">
      <dgm:prSet loTypeId="urn:microsoft.com/office/officeart/2008/layout/VerticalCurv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B5CA584-D32A-48F8-9D4E-AF616F91E2BD}">
      <dgm:prSet phldrT="[Текст]" custT="1"/>
      <dgm:spPr/>
      <dgm:t>
        <a:bodyPr/>
        <a:lstStyle/>
        <a:p>
          <a:r>
            <a:rPr lang="ru-RU" sz="2200" b="1" dirty="0" smtClean="0">
              <a:latin typeface="Helvetica Neue"/>
            </a:rPr>
            <a:t>Систематизация процессов совершения таможенных операций, осуществляемых при прибытии товаров, убытии товаров</a:t>
          </a:r>
          <a:endParaRPr lang="ru-RU" sz="2200" b="1" dirty="0">
            <a:latin typeface="Helvetica Neue"/>
          </a:endParaRPr>
        </a:p>
      </dgm:t>
    </dgm:pt>
    <dgm:pt modelId="{DF0822FB-174F-46E9-8CD8-57E2CB4CCA43}" type="parTrans" cxnId="{04E21AB8-11A1-468A-81AE-AED2E77AB4A1}">
      <dgm:prSet/>
      <dgm:spPr/>
      <dgm:t>
        <a:bodyPr/>
        <a:lstStyle/>
        <a:p>
          <a:endParaRPr lang="ru-RU"/>
        </a:p>
      </dgm:t>
    </dgm:pt>
    <dgm:pt modelId="{0FA406E7-30D5-4A70-BB8A-F4DD8CDDEAE9}" type="sibTrans" cxnId="{04E21AB8-11A1-468A-81AE-AED2E77AB4A1}">
      <dgm:prSet/>
      <dgm:spPr/>
      <dgm:t>
        <a:bodyPr/>
        <a:lstStyle/>
        <a:p>
          <a:endParaRPr lang="ru-RU"/>
        </a:p>
      </dgm:t>
    </dgm:pt>
    <dgm:pt modelId="{E730D4B8-FD3E-4643-A776-E36ABE0026F4}">
      <dgm:prSet phldrT="[Текст]" custT="1"/>
      <dgm:spPr/>
      <dgm:t>
        <a:bodyPr/>
        <a:lstStyle/>
        <a:p>
          <a:r>
            <a:rPr lang="ru-RU" sz="2200" b="1" smtClean="0">
              <a:latin typeface="Helvetica Neue"/>
            </a:rPr>
            <a:t>Приведение в соответствие с нормами ТК ЕАЭС и зак-ва РФ о таможенном регулировании с учетом приоритетности электронной формы совершения таможенных операций</a:t>
          </a:r>
          <a:endParaRPr lang="ru-RU" sz="2200" b="1" dirty="0">
            <a:latin typeface="Helvetica Neue"/>
          </a:endParaRPr>
        </a:p>
      </dgm:t>
    </dgm:pt>
    <dgm:pt modelId="{68C42A76-5816-47CE-9D5F-E8190B05A10C}" type="parTrans" cxnId="{ED9A0BA3-263F-4E22-AD31-721CA02B2EA3}">
      <dgm:prSet/>
      <dgm:spPr/>
      <dgm:t>
        <a:bodyPr/>
        <a:lstStyle/>
        <a:p>
          <a:endParaRPr lang="ru-RU"/>
        </a:p>
      </dgm:t>
    </dgm:pt>
    <dgm:pt modelId="{0B6AF3E7-75A0-4AEE-B161-027706ECBB7D}" type="sibTrans" cxnId="{ED9A0BA3-263F-4E22-AD31-721CA02B2EA3}">
      <dgm:prSet/>
      <dgm:spPr/>
      <dgm:t>
        <a:bodyPr/>
        <a:lstStyle/>
        <a:p>
          <a:endParaRPr lang="ru-RU"/>
        </a:p>
      </dgm:t>
    </dgm:pt>
    <dgm:pt modelId="{8317484B-28A7-4D6C-A19B-081DDDB61C79}">
      <dgm:prSet phldrT="[Текст]" custT="1"/>
      <dgm:spPr/>
      <dgm:t>
        <a:bodyPr/>
        <a:lstStyle/>
        <a:p>
          <a:pPr algn="l"/>
          <a:r>
            <a:rPr lang="ru-RU" sz="2200" b="1" smtClean="0">
              <a:latin typeface="Helvetica Neue"/>
            </a:rPr>
            <a:t>Выработка новых алгоритмов осуществления информационного взаимодействия перевозчиков и таможенных органов</a:t>
          </a:r>
          <a:endParaRPr lang="ru-RU" sz="2200" b="1" dirty="0">
            <a:latin typeface="Helvetica Neue"/>
          </a:endParaRPr>
        </a:p>
      </dgm:t>
    </dgm:pt>
    <dgm:pt modelId="{7C57B7E3-6ECE-446C-B4B0-39AEF40744D7}" type="parTrans" cxnId="{9AE4F772-C1DF-4D2E-B91D-C7F663506D96}">
      <dgm:prSet/>
      <dgm:spPr/>
      <dgm:t>
        <a:bodyPr/>
        <a:lstStyle/>
        <a:p>
          <a:endParaRPr lang="ru-RU"/>
        </a:p>
      </dgm:t>
    </dgm:pt>
    <dgm:pt modelId="{64AF3B65-5C05-44AB-A4C6-9B4C40E4FFDC}" type="sibTrans" cxnId="{9AE4F772-C1DF-4D2E-B91D-C7F663506D96}">
      <dgm:prSet/>
      <dgm:spPr/>
      <dgm:t>
        <a:bodyPr/>
        <a:lstStyle/>
        <a:p>
          <a:endParaRPr lang="ru-RU"/>
        </a:p>
      </dgm:t>
    </dgm:pt>
    <dgm:pt modelId="{CF0855D1-A151-43DE-BE0C-14435176F3DC}">
      <dgm:prSet phldrT="[Текст]" custT="1"/>
      <dgm:spPr/>
      <dgm:t>
        <a:bodyPr/>
        <a:lstStyle/>
        <a:p>
          <a:r>
            <a:rPr lang="ru-RU" sz="2200" b="1" smtClean="0">
              <a:latin typeface="Helvetica Neue"/>
            </a:rPr>
            <a:t>Использование документов на бумажных носителях только в исключительных случаях</a:t>
          </a:r>
          <a:endParaRPr lang="ru-RU" sz="2200" b="1" dirty="0">
            <a:latin typeface="Helvetica Neue"/>
          </a:endParaRPr>
        </a:p>
      </dgm:t>
    </dgm:pt>
    <dgm:pt modelId="{2E48D65F-7F36-4FF3-8754-E407FE9676DE}" type="parTrans" cxnId="{838DB9CF-6FBA-4288-B765-FAC6596304C1}">
      <dgm:prSet/>
      <dgm:spPr/>
      <dgm:t>
        <a:bodyPr/>
        <a:lstStyle/>
        <a:p>
          <a:endParaRPr lang="ru-RU"/>
        </a:p>
      </dgm:t>
    </dgm:pt>
    <dgm:pt modelId="{91122587-D391-46B9-ADA3-58FC8A3EC297}" type="sibTrans" cxnId="{838DB9CF-6FBA-4288-B765-FAC6596304C1}">
      <dgm:prSet/>
      <dgm:spPr/>
      <dgm:t>
        <a:bodyPr/>
        <a:lstStyle/>
        <a:p>
          <a:endParaRPr lang="ru-RU"/>
        </a:p>
      </dgm:t>
    </dgm:pt>
    <dgm:pt modelId="{0F00E2D1-9D13-4A07-8BED-15994306E1A9}">
      <dgm:prSet phldrT="[Текст]" custT="1"/>
      <dgm:spPr/>
      <dgm:t>
        <a:bodyPr/>
        <a:lstStyle/>
        <a:p>
          <a:r>
            <a:rPr lang="ru-RU" sz="2200" b="1" smtClean="0">
              <a:latin typeface="Helvetica Neue"/>
            </a:rPr>
            <a:t>Организация использования ТКМВ, установленных с иными государственными контролирующими органами</a:t>
          </a:r>
          <a:endParaRPr lang="ru-RU" sz="2200" b="1" dirty="0">
            <a:latin typeface="Helvetica Neue"/>
          </a:endParaRPr>
        </a:p>
      </dgm:t>
    </dgm:pt>
    <dgm:pt modelId="{3DB9BE68-8EA7-489D-B76A-3029E482EFED}" type="parTrans" cxnId="{82D5FFE3-DB93-4852-A676-FE14C32212A1}">
      <dgm:prSet/>
      <dgm:spPr/>
      <dgm:t>
        <a:bodyPr/>
        <a:lstStyle/>
        <a:p>
          <a:endParaRPr lang="ru-RU"/>
        </a:p>
      </dgm:t>
    </dgm:pt>
    <dgm:pt modelId="{FFE32927-7550-4927-B900-56CC9364BD63}" type="sibTrans" cxnId="{82D5FFE3-DB93-4852-A676-FE14C32212A1}">
      <dgm:prSet/>
      <dgm:spPr/>
      <dgm:t>
        <a:bodyPr/>
        <a:lstStyle/>
        <a:p>
          <a:endParaRPr lang="ru-RU"/>
        </a:p>
      </dgm:t>
    </dgm:pt>
    <dgm:pt modelId="{A208ECC8-4D81-4841-B2DF-050F988C582D}" type="pres">
      <dgm:prSet presAssocID="{BFC2B303-1C92-4739-8D3A-96CFC1FEB8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11044B-D577-4901-AEF0-4553BF6F25A6}" type="pres">
      <dgm:prSet presAssocID="{BFC2B303-1C92-4739-8D3A-96CFC1FEB865}" presName="Name1" presStyleCnt="0"/>
      <dgm:spPr/>
      <dgm:t>
        <a:bodyPr/>
        <a:lstStyle/>
        <a:p>
          <a:endParaRPr lang="ru-RU"/>
        </a:p>
      </dgm:t>
    </dgm:pt>
    <dgm:pt modelId="{EA2E0CCD-92F4-45A4-A38F-DCB42CDD79A8}" type="pres">
      <dgm:prSet presAssocID="{BFC2B303-1C92-4739-8D3A-96CFC1FEB865}" presName="cycle" presStyleCnt="0"/>
      <dgm:spPr/>
      <dgm:t>
        <a:bodyPr/>
        <a:lstStyle/>
        <a:p>
          <a:endParaRPr lang="ru-RU"/>
        </a:p>
      </dgm:t>
    </dgm:pt>
    <dgm:pt modelId="{270B338A-5058-45FE-B16C-D139B4693A4B}" type="pres">
      <dgm:prSet presAssocID="{BFC2B303-1C92-4739-8D3A-96CFC1FEB865}" presName="srcNode" presStyleLbl="node1" presStyleIdx="0" presStyleCnt="5"/>
      <dgm:spPr/>
      <dgm:t>
        <a:bodyPr/>
        <a:lstStyle/>
        <a:p>
          <a:endParaRPr lang="ru-RU"/>
        </a:p>
      </dgm:t>
    </dgm:pt>
    <dgm:pt modelId="{DF02A192-7E01-4C41-9579-E03977C36B21}" type="pres">
      <dgm:prSet presAssocID="{BFC2B303-1C92-4739-8D3A-96CFC1FEB865}" presName="conn" presStyleLbl="parChTrans1D2" presStyleIdx="0" presStyleCnt="1"/>
      <dgm:spPr/>
      <dgm:t>
        <a:bodyPr/>
        <a:lstStyle/>
        <a:p>
          <a:endParaRPr lang="ru-RU"/>
        </a:p>
      </dgm:t>
    </dgm:pt>
    <dgm:pt modelId="{A5182B3E-C5D5-480C-A2E0-48128392489B}" type="pres">
      <dgm:prSet presAssocID="{BFC2B303-1C92-4739-8D3A-96CFC1FEB865}" presName="extraNode" presStyleLbl="node1" presStyleIdx="0" presStyleCnt="5"/>
      <dgm:spPr/>
      <dgm:t>
        <a:bodyPr/>
        <a:lstStyle/>
        <a:p>
          <a:endParaRPr lang="ru-RU"/>
        </a:p>
      </dgm:t>
    </dgm:pt>
    <dgm:pt modelId="{761DD8DE-9C74-49AC-BC4A-4DCC324B90E3}" type="pres">
      <dgm:prSet presAssocID="{BFC2B303-1C92-4739-8D3A-96CFC1FEB865}" presName="dstNode" presStyleLbl="node1" presStyleIdx="0" presStyleCnt="5"/>
      <dgm:spPr/>
      <dgm:t>
        <a:bodyPr/>
        <a:lstStyle/>
        <a:p>
          <a:endParaRPr lang="ru-RU"/>
        </a:p>
      </dgm:t>
    </dgm:pt>
    <dgm:pt modelId="{D6784D3A-167F-4D89-A761-9BCE4E555B46}" type="pres">
      <dgm:prSet presAssocID="{5B5CA584-D32A-48F8-9D4E-AF616F91E2BD}" presName="text_1" presStyleLbl="node1" presStyleIdx="0" presStyleCnt="5" custScaleY="1332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BF9C1-4A58-4E95-9012-6DD3187A0C9B}" type="pres">
      <dgm:prSet presAssocID="{5B5CA584-D32A-48F8-9D4E-AF616F91E2BD}" presName="accent_1" presStyleCnt="0"/>
      <dgm:spPr/>
      <dgm:t>
        <a:bodyPr/>
        <a:lstStyle/>
        <a:p>
          <a:endParaRPr lang="ru-RU"/>
        </a:p>
      </dgm:t>
    </dgm:pt>
    <dgm:pt modelId="{0EF95FDC-4FA0-4221-B561-913B31659400}" type="pres">
      <dgm:prSet presAssocID="{5B5CA584-D32A-48F8-9D4E-AF616F91E2BD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B64B2BD9-0CC0-42B7-97CB-5F36EADFFF00}" type="pres">
      <dgm:prSet presAssocID="{E730D4B8-FD3E-4643-A776-E36ABE0026F4}" presName="text_2" presStyleLbl="node1" presStyleIdx="1" presStyleCnt="5" custScaleY="14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AE60-DF30-4A67-B6C3-497C30DDBB78}" type="pres">
      <dgm:prSet presAssocID="{E730D4B8-FD3E-4643-A776-E36ABE0026F4}" presName="accent_2" presStyleCnt="0"/>
      <dgm:spPr/>
      <dgm:t>
        <a:bodyPr/>
        <a:lstStyle/>
        <a:p>
          <a:endParaRPr lang="ru-RU"/>
        </a:p>
      </dgm:t>
    </dgm:pt>
    <dgm:pt modelId="{840C3CE4-3A06-4B42-AD39-BEE6CED59483}" type="pres">
      <dgm:prSet presAssocID="{E730D4B8-FD3E-4643-A776-E36ABE0026F4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6748C228-A9D4-4B0E-AD60-03A137A0F812}" type="pres">
      <dgm:prSet presAssocID="{8317484B-28A7-4D6C-A19B-081DDDB61C79}" presName="text_3" presStyleLbl="node1" presStyleIdx="2" presStyleCnt="5" custScaleY="13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A71D-F6E2-4668-BB6B-B7CB4306D05C}" type="pres">
      <dgm:prSet presAssocID="{8317484B-28A7-4D6C-A19B-081DDDB61C79}" presName="accent_3" presStyleCnt="0"/>
      <dgm:spPr/>
      <dgm:t>
        <a:bodyPr/>
        <a:lstStyle/>
        <a:p>
          <a:endParaRPr lang="ru-RU"/>
        </a:p>
      </dgm:t>
    </dgm:pt>
    <dgm:pt modelId="{EA21C3BE-4E9D-442C-8F8A-3D3DE70A8040}" type="pres">
      <dgm:prSet presAssocID="{8317484B-28A7-4D6C-A19B-081DDDB61C7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07485E2A-E8BE-4C45-B775-E3BD803DFC37}" type="pres">
      <dgm:prSet presAssocID="{CF0855D1-A151-43DE-BE0C-14435176F3DC}" presName="text_4" presStyleLbl="node1" presStyleIdx="3" presStyleCnt="5" custScaleY="12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6333F-C5AA-4CA4-8A47-30B5BC43C378}" type="pres">
      <dgm:prSet presAssocID="{CF0855D1-A151-43DE-BE0C-14435176F3DC}" presName="accent_4" presStyleCnt="0"/>
      <dgm:spPr/>
      <dgm:t>
        <a:bodyPr/>
        <a:lstStyle/>
        <a:p>
          <a:endParaRPr lang="ru-RU"/>
        </a:p>
      </dgm:t>
    </dgm:pt>
    <dgm:pt modelId="{5F1E0A88-5750-440C-AE90-D03037AF264F}" type="pres">
      <dgm:prSet presAssocID="{CF0855D1-A151-43DE-BE0C-14435176F3DC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791007C-6B77-4F37-ABBD-1FFE7194CFD3}" type="pres">
      <dgm:prSet presAssocID="{0F00E2D1-9D13-4A07-8BED-15994306E1A9}" presName="text_5" presStyleLbl="node1" presStyleIdx="4" presStyleCnt="5" custScaleY="13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5164-C62C-4FB6-B219-521E4CCA898D}" type="pres">
      <dgm:prSet presAssocID="{0F00E2D1-9D13-4A07-8BED-15994306E1A9}" presName="accent_5" presStyleCnt="0"/>
      <dgm:spPr/>
      <dgm:t>
        <a:bodyPr/>
        <a:lstStyle/>
        <a:p>
          <a:endParaRPr lang="ru-RU"/>
        </a:p>
      </dgm:t>
    </dgm:pt>
    <dgm:pt modelId="{4D53C270-6D4D-40F9-9DCC-19C8AFF36A04}" type="pres">
      <dgm:prSet presAssocID="{0F00E2D1-9D13-4A07-8BED-15994306E1A9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82D5FFE3-DB93-4852-A676-FE14C32212A1}" srcId="{BFC2B303-1C92-4739-8D3A-96CFC1FEB865}" destId="{0F00E2D1-9D13-4A07-8BED-15994306E1A9}" srcOrd="4" destOrd="0" parTransId="{3DB9BE68-8EA7-489D-B76A-3029E482EFED}" sibTransId="{FFE32927-7550-4927-B900-56CC9364BD63}"/>
    <dgm:cxn modelId="{5794F8B2-35EC-42C6-8B94-4BBF296A7D8C}" type="presOf" srcId="{BFC2B303-1C92-4739-8D3A-96CFC1FEB865}" destId="{A208ECC8-4D81-4841-B2DF-050F988C582D}" srcOrd="0" destOrd="0" presId="urn:microsoft.com/office/officeart/2008/layout/VerticalCurvedList"/>
    <dgm:cxn modelId="{C94FE221-CA65-4F25-80D8-6355A43510C8}" type="presOf" srcId="{0FA406E7-30D5-4A70-BB8A-F4DD8CDDEAE9}" destId="{DF02A192-7E01-4C41-9579-E03977C36B21}" srcOrd="0" destOrd="0" presId="urn:microsoft.com/office/officeart/2008/layout/VerticalCurvedList"/>
    <dgm:cxn modelId="{04E21AB8-11A1-468A-81AE-AED2E77AB4A1}" srcId="{BFC2B303-1C92-4739-8D3A-96CFC1FEB865}" destId="{5B5CA584-D32A-48F8-9D4E-AF616F91E2BD}" srcOrd="0" destOrd="0" parTransId="{DF0822FB-174F-46E9-8CD8-57E2CB4CCA43}" sibTransId="{0FA406E7-30D5-4A70-BB8A-F4DD8CDDEAE9}"/>
    <dgm:cxn modelId="{E851A829-AA5F-4338-9B06-C2B9B8C412CB}" type="presOf" srcId="{CF0855D1-A151-43DE-BE0C-14435176F3DC}" destId="{07485E2A-E8BE-4C45-B775-E3BD803DFC37}" srcOrd="0" destOrd="0" presId="urn:microsoft.com/office/officeart/2008/layout/VerticalCurvedList"/>
    <dgm:cxn modelId="{ED9A0BA3-263F-4E22-AD31-721CA02B2EA3}" srcId="{BFC2B303-1C92-4739-8D3A-96CFC1FEB865}" destId="{E730D4B8-FD3E-4643-A776-E36ABE0026F4}" srcOrd="1" destOrd="0" parTransId="{68C42A76-5816-47CE-9D5F-E8190B05A10C}" sibTransId="{0B6AF3E7-75A0-4AEE-B161-027706ECBB7D}"/>
    <dgm:cxn modelId="{8E2CAA4F-B404-4713-84CC-CD35497FCCBC}" type="presOf" srcId="{E730D4B8-FD3E-4643-A776-E36ABE0026F4}" destId="{B64B2BD9-0CC0-42B7-97CB-5F36EADFFF00}" srcOrd="0" destOrd="0" presId="urn:microsoft.com/office/officeart/2008/layout/VerticalCurvedList"/>
    <dgm:cxn modelId="{6CA00D12-DC35-4FDD-AB8E-E4A61AA617F6}" type="presOf" srcId="{8317484B-28A7-4D6C-A19B-081DDDB61C79}" destId="{6748C228-A9D4-4B0E-AD60-03A137A0F812}" srcOrd="0" destOrd="0" presId="urn:microsoft.com/office/officeart/2008/layout/VerticalCurvedList"/>
    <dgm:cxn modelId="{9AE4F772-C1DF-4D2E-B91D-C7F663506D96}" srcId="{BFC2B303-1C92-4739-8D3A-96CFC1FEB865}" destId="{8317484B-28A7-4D6C-A19B-081DDDB61C79}" srcOrd="2" destOrd="0" parTransId="{7C57B7E3-6ECE-446C-B4B0-39AEF40744D7}" sibTransId="{64AF3B65-5C05-44AB-A4C6-9B4C40E4FFDC}"/>
    <dgm:cxn modelId="{7BDAB1F1-EDA0-4C83-A14E-43B2BF6F5B33}" type="presOf" srcId="{5B5CA584-D32A-48F8-9D4E-AF616F91E2BD}" destId="{D6784D3A-167F-4D89-A761-9BCE4E555B46}" srcOrd="0" destOrd="0" presId="urn:microsoft.com/office/officeart/2008/layout/VerticalCurvedList"/>
    <dgm:cxn modelId="{CCDD61F4-9B8B-4EA6-8A54-C5CDEFBED384}" type="presOf" srcId="{0F00E2D1-9D13-4A07-8BED-15994306E1A9}" destId="{D791007C-6B77-4F37-ABBD-1FFE7194CFD3}" srcOrd="0" destOrd="0" presId="urn:microsoft.com/office/officeart/2008/layout/VerticalCurvedList"/>
    <dgm:cxn modelId="{838DB9CF-6FBA-4288-B765-FAC6596304C1}" srcId="{BFC2B303-1C92-4739-8D3A-96CFC1FEB865}" destId="{CF0855D1-A151-43DE-BE0C-14435176F3DC}" srcOrd="3" destOrd="0" parTransId="{2E48D65F-7F36-4FF3-8754-E407FE9676DE}" sibTransId="{91122587-D391-46B9-ADA3-58FC8A3EC297}"/>
    <dgm:cxn modelId="{0D718285-2BBF-45F1-A53D-D7E14610CA4C}" type="presParOf" srcId="{A208ECC8-4D81-4841-B2DF-050F988C582D}" destId="{DD11044B-D577-4901-AEF0-4553BF6F25A6}" srcOrd="0" destOrd="0" presId="urn:microsoft.com/office/officeart/2008/layout/VerticalCurvedList"/>
    <dgm:cxn modelId="{0C51DFAB-593C-4822-ABF5-37B6BBA0AA4B}" type="presParOf" srcId="{DD11044B-D577-4901-AEF0-4553BF6F25A6}" destId="{EA2E0CCD-92F4-45A4-A38F-DCB42CDD79A8}" srcOrd="0" destOrd="0" presId="urn:microsoft.com/office/officeart/2008/layout/VerticalCurvedList"/>
    <dgm:cxn modelId="{7486BB21-64B1-4C6A-9AEC-081755C07F75}" type="presParOf" srcId="{EA2E0CCD-92F4-45A4-A38F-DCB42CDD79A8}" destId="{270B338A-5058-45FE-B16C-D139B4693A4B}" srcOrd="0" destOrd="0" presId="urn:microsoft.com/office/officeart/2008/layout/VerticalCurvedList"/>
    <dgm:cxn modelId="{77F589A4-1227-4555-91A0-55B9363E2FC0}" type="presParOf" srcId="{EA2E0CCD-92F4-45A4-A38F-DCB42CDD79A8}" destId="{DF02A192-7E01-4C41-9579-E03977C36B21}" srcOrd="1" destOrd="0" presId="urn:microsoft.com/office/officeart/2008/layout/VerticalCurvedList"/>
    <dgm:cxn modelId="{20568E91-FC43-49A4-8147-AE547F68989A}" type="presParOf" srcId="{EA2E0CCD-92F4-45A4-A38F-DCB42CDD79A8}" destId="{A5182B3E-C5D5-480C-A2E0-48128392489B}" srcOrd="2" destOrd="0" presId="urn:microsoft.com/office/officeart/2008/layout/VerticalCurvedList"/>
    <dgm:cxn modelId="{178E7E3E-A24C-4163-9959-826FD5F3EE6A}" type="presParOf" srcId="{EA2E0CCD-92F4-45A4-A38F-DCB42CDD79A8}" destId="{761DD8DE-9C74-49AC-BC4A-4DCC324B90E3}" srcOrd="3" destOrd="0" presId="urn:microsoft.com/office/officeart/2008/layout/VerticalCurvedList"/>
    <dgm:cxn modelId="{B482C606-213F-4409-92D9-58ECFD7C67F1}" type="presParOf" srcId="{DD11044B-D577-4901-AEF0-4553BF6F25A6}" destId="{D6784D3A-167F-4D89-A761-9BCE4E555B46}" srcOrd="1" destOrd="0" presId="urn:microsoft.com/office/officeart/2008/layout/VerticalCurvedList"/>
    <dgm:cxn modelId="{7BA7891A-F587-4801-8892-7FBBB015CA07}" type="presParOf" srcId="{DD11044B-D577-4901-AEF0-4553BF6F25A6}" destId="{BFDBF9C1-4A58-4E95-9012-6DD3187A0C9B}" srcOrd="2" destOrd="0" presId="urn:microsoft.com/office/officeart/2008/layout/VerticalCurvedList"/>
    <dgm:cxn modelId="{188F89D7-135D-4068-A519-3C2960E452A6}" type="presParOf" srcId="{BFDBF9C1-4A58-4E95-9012-6DD3187A0C9B}" destId="{0EF95FDC-4FA0-4221-B561-913B31659400}" srcOrd="0" destOrd="0" presId="urn:microsoft.com/office/officeart/2008/layout/VerticalCurvedList"/>
    <dgm:cxn modelId="{4AA8A0B8-5744-4C91-A25B-E920D6AE2D2A}" type="presParOf" srcId="{DD11044B-D577-4901-AEF0-4553BF6F25A6}" destId="{B64B2BD9-0CC0-42B7-97CB-5F36EADFFF00}" srcOrd="3" destOrd="0" presId="urn:microsoft.com/office/officeart/2008/layout/VerticalCurvedList"/>
    <dgm:cxn modelId="{F72B9522-EE98-4ACC-8795-D55FDB4FB605}" type="presParOf" srcId="{DD11044B-D577-4901-AEF0-4553BF6F25A6}" destId="{8A3AAE60-DF30-4A67-B6C3-497C30DDBB78}" srcOrd="4" destOrd="0" presId="urn:microsoft.com/office/officeart/2008/layout/VerticalCurvedList"/>
    <dgm:cxn modelId="{D499942F-C1AF-4444-A392-3B1383CB9AFD}" type="presParOf" srcId="{8A3AAE60-DF30-4A67-B6C3-497C30DDBB78}" destId="{840C3CE4-3A06-4B42-AD39-BEE6CED59483}" srcOrd="0" destOrd="0" presId="urn:microsoft.com/office/officeart/2008/layout/VerticalCurvedList"/>
    <dgm:cxn modelId="{976BE7EB-28C3-434D-98F2-9BF1F422ACFD}" type="presParOf" srcId="{DD11044B-D577-4901-AEF0-4553BF6F25A6}" destId="{6748C228-A9D4-4B0E-AD60-03A137A0F812}" srcOrd="5" destOrd="0" presId="urn:microsoft.com/office/officeart/2008/layout/VerticalCurvedList"/>
    <dgm:cxn modelId="{6385BE54-A15C-416D-B23F-648D9E9DE461}" type="presParOf" srcId="{DD11044B-D577-4901-AEF0-4553BF6F25A6}" destId="{48DBA71D-F6E2-4668-BB6B-B7CB4306D05C}" srcOrd="6" destOrd="0" presId="urn:microsoft.com/office/officeart/2008/layout/VerticalCurvedList"/>
    <dgm:cxn modelId="{DC6A6062-F379-401B-B65E-0A5438804352}" type="presParOf" srcId="{48DBA71D-F6E2-4668-BB6B-B7CB4306D05C}" destId="{EA21C3BE-4E9D-442C-8F8A-3D3DE70A8040}" srcOrd="0" destOrd="0" presId="urn:microsoft.com/office/officeart/2008/layout/VerticalCurvedList"/>
    <dgm:cxn modelId="{F43CEE54-071F-4D12-B40B-0E6AD24CB9AF}" type="presParOf" srcId="{DD11044B-D577-4901-AEF0-4553BF6F25A6}" destId="{07485E2A-E8BE-4C45-B775-E3BD803DFC37}" srcOrd="7" destOrd="0" presId="urn:microsoft.com/office/officeart/2008/layout/VerticalCurvedList"/>
    <dgm:cxn modelId="{A7CCD886-1215-4818-AD83-BDA9B7755E2E}" type="presParOf" srcId="{DD11044B-D577-4901-AEF0-4553BF6F25A6}" destId="{CF06333F-C5AA-4CA4-8A47-30B5BC43C378}" srcOrd="8" destOrd="0" presId="urn:microsoft.com/office/officeart/2008/layout/VerticalCurvedList"/>
    <dgm:cxn modelId="{389EBEC4-3BF4-46B8-909A-4C99EE3D7613}" type="presParOf" srcId="{CF06333F-C5AA-4CA4-8A47-30B5BC43C378}" destId="{5F1E0A88-5750-440C-AE90-D03037AF264F}" srcOrd="0" destOrd="0" presId="urn:microsoft.com/office/officeart/2008/layout/VerticalCurvedList"/>
    <dgm:cxn modelId="{D47E7F0E-6651-4AD1-BCF6-1B6E798BF6A4}" type="presParOf" srcId="{DD11044B-D577-4901-AEF0-4553BF6F25A6}" destId="{D791007C-6B77-4F37-ABBD-1FFE7194CFD3}" srcOrd="9" destOrd="0" presId="urn:microsoft.com/office/officeart/2008/layout/VerticalCurvedList"/>
    <dgm:cxn modelId="{DBC8B8E2-64FB-41FB-B8CE-6DC92E007A8B}" type="presParOf" srcId="{DD11044B-D577-4901-AEF0-4553BF6F25A6}" destId="{FAA85164-C62C-4FB6-B219-521E4CCA898D}" srcOrd="10" destOrd="0" presId="urn:microsoft.com/office/officeart/2008/layout/VerticalCurvedList"/>
    <dgm:cxn modelId="{70A0CC64-A48F-42C0-8C29-E0096BCFFD45}" type="presParOf" srcId="{FAA85164-C62C-4FB6-B219-521E4CCA898D}" destId="{4D53C270-6D4D-40F9-9DCC-19C8AFF36A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2B1F4-89AE-498E-8478-E2320DD7646B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7EEC74-A3CB-4A4E-84BE-4AFF7459B27A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F7B8C66-0BB6-497B-B736-89A27F7E7F65}" type="parTrans" cxnId="{A124A714-8EDC-496A-B2C1-015C14F62517}">
      <dgm:prSet/>
      <dgm:spPr/>
      <dgm:t>
        <a:bodyPr/>
        <a:lstStyle/>
        <a:p>
          <a:endParaRPr lang="ru-RU"/>
        </a:p>
      </dgm:t>
    </dgm:pt>
    <dgm:pt modelId="{961B10E0-D16C-48B2-8CEA-CA90404CE44B}" type="sibTrans" cxnId="{A124A714-8EDC-496A-B2C1-015C14F62517}">
      <dgm:prSet/>
      <dgm:spPr/>
      <dgm:t>
        <a:bodyPr/>
        <a:lstStyle/>
        <a:p>
          <a:endParaRPr lang="ru-RU"/>
        </a:p>
      </dgm:t>
    </dgm:pt>
    <dgm:pt modelId="{569DA8DF-6272-4B25-8592-C9F906BFE5FE}">
      <dgm:prSet phldrT="[Текст]"/>
      <dgm:spPr/>
      <dgm:t>
        <a:bodyPr/>
        <a:lstStyle/>
        <a:p>
          <a:r>
            <a:rPr lang="ru-RU" dirty="0" smtClean="0">
              <a:latin typeface="Helvetica Neue"/>
            </a:rPr>
            <a:t>Реализация двухэтапной подачи электронного пакета документов </a:t>
          </a:r>
          <a:endParaRPr lang="ru-RU" dirty="0">
            <a:latin typeface="Helvetica Neue"/>
          </a:endParaRPr>
        </a:p>
      </dgm:t>
    </dgm:pt>
    <dgm:pt modelId="{4833BFE8-8716-449B-996B-287B182243D5}" type="parTrans" cxnId="{B1B2E249-1801-4D5E-8113-0AB26A5F1D44}">
      <dgm:prSet/>
      <dgm:spPr/>
      <dgm:t>
        <a:bodyPr/>
        <a:lstStyle/>
        <a:p>
          <a:endParaRPr lang="ru-RU"/>
        </a:p>
      </dgm:t>
    </dgm:pt>
    <dgm:pt modelId="{F2D3B37B-B86B-47C1-BD1E-BAE057F1AA9C}" type="sibTrans" cxnId="{B1B2E249-1801-4D5E-8113-0AB26A5F1D44}">
      <dgm:prSet/>
      <dgm:spPr/>
      <dgm:t>
        <a:bodyPr/>
        <a:lstStyle/>
        <a:p>
          <a:endParaRPr lang="ru-RU"/>
        </a:p>
      </dgm:t>
    </dgm:pt>
    <dgm:pt modelId="{CF8B2817-1188-4876-96A2-A0574F2DE20B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1204728-FC5F-47B2-B980-FFC40316CFBF}" type="parTrans" cxnId="{806B7E5D-DD33-44A2-AF02-671E73621DF5}">
      <dgm:prSet/>
      <dgm:spPr/>
      <dgm:t>
        <a:bodyPr/>
        <a:lstStyle/>
        <a:p>
          <a:endParaRPr lang="ru-RU"/>
        </a:p>
      </dgm:t>
    </dgm:pt>
    <dgm:pt modelId="{FBEDDEF8-2EFA-4721-B7B9-00036D371FC0}" type="sibTrans" cxnId="{806B7E5D-DD33-44A2-AF02-671E73621DF5}">
      <dgm:prSet/>
      <dgm:spPr/>
      <dgm:t>
        <a:bodyPr/>
        <a:lstStyle/>
        <a:p>
          <a:endParaRPr lang="ru-RU"/>
        </a:p>
      </dgm:t>
    </dgm:pt>
    <dgm:pt modelId="{C80D2DD0-7BE3-4596-B94E-204C2120AF84}">
      <dgm:prSet phldrT="[Текст]" custT="1"/>
      <dgm:spPr/>
      <dgm:t>
        <a:bodyPr/>
        <a:lstStyle/>
        <a:p>
          <a:r>
            <a:rPr lang="ru-RU" sz="2400" b="0" dirty="0" smtClean="0">
              <a:latin typeface="Helvetica Neue"/>
            </a:rPr>
            <a:t>Наличие трех групп решений таможенных органов</a:t>
          </a:r>
          <a:endParaRPr lang="ru-RU" sz="2400" b="0" dirty="0">
            <a:latin typeface="Helvetica Neue"/>
          </a:endParaRPr>
        </a:p>
      </dgm:t>
    </dgm:pt>
    <dgm:pt modelId="{4054F491-01B7-4902-AF7D-0D0492FDCF15}" type="parTrans" cxnId="{917C9E71-272F-48BF-990E-C6C8B6032F80}">
      <dgm:prSet/>
      <dgm:spPr/>
      <dgm:t>
        <a:bodyPr/>
        <a:lstStyle/>
        <a:p>
          <a:endParaRPr lang="ru-RU"/>
        </a:p>
      </dgm:t>
    </dgm:pt>
    <dgm:pt modelId="{6004E70E-097A-47E1-A102-34D504812F54}" type="sibTrans" cxnId="{917C9E71-272F-48BF-990E-C6C8B6032F80}">
      <dgm:prSet/>
      <dgm:spPr/>
      <dgm:t>
        <a:bodyPr/>
        <a:lstStyle/>
        <a:p>
          <a:endParaRPr lang="ru-RU"/>
        </a:p>
      </dgm:t>
    </dgm:pt>
    <dgm:pt modelId="{D02F5850-F0DE-46E4-9478-E16E6B9A5128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0F2C684A-0547-42F5-A399-80DB78FD5968}" type="parTrans" cxnId="{6E78067D-DC25-4608-8DB0-4AC0FB32FB41}">
      <dgm:prSet/>
      <dgm:spPr/>
      <dgm:t>
        <a:bodyPr/>
        <a:lstStyle/>
        <a:p>
          <a:endParaRPr lang="ru-RU"/>
        </a:p>
      </dgm:t>
    </dgm:pt>
    <dgm:pt modelId="{8B0C7F3C-08B1-4199-B4FD-C752B4DF08D8}" type="sibTrans" cxnId="{6E78067D-DC25-4608-8DB0-4AC0FB32FB41}">
      <dgm:prSet/>
      <dgm:spPr/>
      <dgm:t>
        <a:bodyPr/>
        <a:lstStyle/>
        <a:p>
          <a:endParaRPr lang="ru-RU"/>
        </a:p>
      </dgm:t>
    </dgm:pt>
    <dgm:pt modelId="{9F78DDD3-4036-46C9-8FE1-C7784FCE8C2F}">
      <dgm:prSet phldrT="[Текст]"/>
      <dgm:spPr/>
      <dgm:t>
        <a:bodyPr/>
        <a:lstStyle/>
        <a:p>
          <a:r>
            <a:rPr lang="ru-RU" dirty="0" smtClean="0">
              <a:latin typeface="Helvetica Neue"/>
            </a:rPr>
            <a:t>Наличие неразрывной связи между оформлением прибытия товаров и декларированием ТСМП</a:t>
          </a:r>
          <a:endParaRPr lang="ru-RU" dirty="0">
            <a:latin typeface="Helvetica Neue"/>
          </a:endParaRPr>
        </a:p>
      </dgm:t>
    </dgm:pt>
    <dgm:pt modelId="{9ABB4C12-050A-42DC-977E-4B094AD48AC8}" type="parTrans" cxnId="{43290ABF-502F-479F-8028-E412183C51EE}">
      <dgm:prSet/>
      <dgm:spPr/>
      <dgm:t>
        <a:bodyPr/>
        <a:lstStyle/>
        <a:p>
          <a:endParaRPr lang="ru-RU"/>
        </a:p>
      </dgm:t>
    </dgm:pt>
    <dgm:pt modelId="{351BBA4B-5168-4333-AA07-59F9150DB74E}" type="sibTrans" cxnId="{43290ABF-502F-479F-8028-E412183C51EE}">
      <dgm:prSet/>
      <dgm:spPr/>
      <dgm:t>
        <a:bodyPr/>
        <a:lstStyle/>
        <a:p>
          <a:endParaRPr lang="ru-RU"/>
        </a:p>
      </dgm:t>
    </dgm:pt>
    <dgm:pt modelId="{A851AD8B-E4B5-41F0-A098-BA308BEFDC88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18FCA92-E9D8-49AC-81B6-24032971B797}" type="parTrans" cxnId="{24081CB5-B905-4274-8AC4-80516886B889}">
      <dgm:prSet/>
      <dgm:spPr/>
      <dgm:t>
        <a:bodyPr/>
        <a:lstStyle/>
        <a:p>
          <a:endParaRPr lang="ru-RU"/>
        </a:p>
      </dgm:t>
    </dgm:pt>
    <dgm:pt modelId="{363F6CB9-E8E8-4A7D-989F-57A554DC8821}" type="sibTrans" cxnId="{24081CB5-B905-4274-8AC4-80516886B889}">
      <dgm:prSet/>
      <dgm:spPr/>
      <dgm:t>
        <a:bodyPr/>
        <a:lstStyle/>
        <a:p>
          <a:endParaRPr lang="ru-RU"/>
        </a:p>
      </dgm:t>
    </dgm:pt>
    <dgm:pt modelId="{F8C4AD10-1A57-448E-9D86-E2F178FFD231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6F510B9-0CA7-4494-92C0-07DD4AB41CCB}" type="parTrans" cxnId="{60BF02A2-E645-4232-B48B-7C3D4C3FCF40}">
      <dgm:prSet/>
      <dgm:spPr/>
      <dgm:t>
        <a:bodyPr/>
        <a:lstStyle/>
        <a:p>
          <a:endParaRPr lang="ru-RU"/>
        </a:p>
      </dgm:t>
    </dgm:pt>
    <dgm:pt modelId="{AD666811-BE69-40D5-A140-B05ED0A40E22}" type="sibTrans" cxnId="{60BF02A2-E645-4232-B48B-7C3D4C3FCF40}">
      <dgm:prSet/>
      <dgm:spPr/>
      <dgm:t>
        <a:bodyPr/>
        <a:lstStyle/>
        <a:p>
          <a:endParaRPr lang="ru-RU"/>
        </a:p>
      </dgm:t>
    </dgm:pt>
    <dgm:pt modelId="{7904A767-55AF-4163-A0B5-D4F09B35E0F5}">
      <dgm:prSet phldrT="[Текст]"/>
      <dgm:spPr/>
      <dgm:t>
        <a:bodyPr/>
        <a:lstStyle/>
        <a:p>
          <a:r>
            <a:rPr lang="ru-RU" b="1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FD471CD-C6FE-4595-8187-2E923D48C297}" type="parTrans" cxnId="{F4704DB7-23F8-4AE6-896D-EF94FBD9C621}">
      <dgm:prSet/>
      <dgm:spPr/>
      <dgm:t>
        <a:bodyPr/>
        <a:lstStyle/>
        <a:p>
          <a:endParaRPr lang="ru-RU"/>
        </a:p>
      </dgm:t>
    </dgm:pt>
    <dgm:pt modelId="{C06E1034-1A4D-47FB-B3F3-3BFD8180A13E}" type="sibTrans" cxnId="{F4704DB7-23F8-4AE6-896D-EF94FBD9C621}">
      <dgm:prSet/>
      <dgm:spPr/>
      <dgm:t>
        <a:bodyPr/>
        <a:lstStyle/>
        <a:p>
          <a:endParaRPr lang="ru-RU"/>
        </a:p>
      </dgm:t>
    </dgm:pt>
    <dgm:pt modelId="{CDCC6C61-BF6C-4EE2-BA77-B2B9E383FB28}">
      <dgm:prSet/>
      <dgm:spPr/>
      <dgm:t>
        <a:bodyPr/>
        <a:lstStyle/>
        <a:p>
          <a:r>
            <a:rPr lang="ru-RU" dirty="0" smtClean="0">
              <a:latin typeface="Helvetica Neue"/>
            </a:rPr>
            <a:t>Обязательный порядок регистрации ТСМП</a:t>
          </a:r>
          <a:endParaRPr lang="ru-RU" dirty="0">
            <a:latin typeface="Helvetica Neue"/>
          </a:endParaRPr>
        </a:p>
      </dgm:t>
    </dgm:pt>
    <dgm:pt modelId="{323BF4F3-6D59-4E13-945A-1366D6D809BE}" type="parTrans" cxnId="{E5A8620A-44FC-4C9A-B7E0-4FFA4A84A421}">
      <dgm:prSet/>
      <dgm:spPr/>
      <dgm:t>
        <a:bodyPr/>
        <a:lstStyle/>
        <a:p>
          <a:endParaRPr lang="ru-RU"/>
        </a:p>
      </dgm:t>
    </dgm:pt>
    <dgm:pt modelId="{98BAC7F4-8C95-4BDF-947B-33A27470DBA7}" type="sibTrans" cxnId="{E5A8620A-44FC-4C9A-B7E0-4FFA4A84A421}">
      <dgm:prSet/>
      <dgm:spPr/>
      <dgm:t>
        <a:bodyPr/>
        <a:lstStyle/>
        <a:p>
          <a:endParaRPr lang="ru-RU"/>
        </a:p>
      </dgm:t>
    </dgm:pt>
    <dgm:pt modelId="{01C58F85-EB74-4D6C-84E6-22665B1735ED}">
      <dgm:prSet/>
      <dgm:spPr/>
      <dgm:t>
        <a:bodyPr/>
        <a:lstStyle/>
        <a:p>
          <a:r>
            <a:rPr lang="ru-RU" dirty="0" smtClean="0">
              <a:latin typeface="Helvetica Neue"/>
            </a:rPr>
            <a:t>Доступность полноценной реализации информационного обмена при предварительном таможенном декларировании</a:t>
          </a:r>
          <a:endParaRPr lang="ru-RU" dirty="0">
            <a:latin typeface="Helvetica Neue"/>
          </a:endParaRPr>
        </a:p>
      </dgm:t>
    </dgm:pt>
    <dgm:pt modelId="{AC668434-18BF-4A88-9DBA-613BF4074723}" type="parTrans" cxnId="{A1EE5A34-05CF-48E3-A141-EA76BE0E479D}">
      <dgm:prSet/>
      <dgm:spPr/>
      <dgm:t>
        <a:bodyPr/>
        <a:lstStyle/>
        <a:p>
          <a:endParaRPr lang="ru-RU"/>
        </a:p>
      </dgm:t>
    </dgm:pt>
    <dgm:pt modelId="{9D84CC88-DAA3-4064-B530-68ABB71402D7}" type="sibTrans" cxnId="{A1EE5A34-05CF-48E3-A141-EA76BE0E479D}">
      <dgm:prSet/>
      <dgm:spPr/>
      <dgm:t>
        <a:bodyPr/>
        <a:lstStyle/>
        <a:p>
          <a:endParaRPr lang="ru-RU"/>
        </a:p>
      </dgm:t>
    </dgm:pt>
    <dgm:pt modelId="{10BCC897-92F5-4636-B623-132CAB7502D3}">
      <dgm:prSet/>
      <dgm:spPr/>
      <dgm:t>
        <a:bodyPr/>
        <a:lstStyle/>
        <a:p>
          <a:r>
            <a:rPr lang="ru-RU" dirty="0" smtClean="0">
              <a:latin typeface="Helvetica Neue"/>
            </a:rPr>
            <a:t>Обеспечение взаимодействия КПС «АвиаПП» с иными программными средствами ЕАИС таможенных органов</a:t>
          </a:r>
          <a:endParaRPr lang="ru-RU" dirty="0">
            <a:latin typeface="Helvetica Neue"/>
          </a:endParaRPr>
        </a:p>
      </dgm:t>
    </dgm:pt>
    <dgm:pt modelId="{1340CD24-ED41-4C11-AD65-6BA67D05BB02}" type="parTrans" cxnId="{CB574E3A-3960-496C-981D-AC3D812366F1}">
      <dgm:prSet/>
      <dgm:spPr/>
      <dgm:t>
        <a:bodyPr/>
        <a:lstStyle/>
        <a:p>
          <a:endParaRPr lang="ru-RU"/>
        </a:p>
      </dgm:t>
    </dgm:pt>
    <dgm:pt modelId="{67D534AA-DC05-48B3-9BDD-461D999D23C4}" type="sibTrans" cxnId="{CB574E3A-3960-496C-981D-AC3D812366F1}">
      <dgm:prSet/>
      <dgm:spPr/>
      <dgm:t>
        <a:bodyPr/>
        <a:lstStyle/>
        <a:p>
          <a:endParaRPr lang="ru-RU"/>
        </a:p>
      </dgm:t>
    </dgm:pt>
    <dgm:pt modelId="{AF936C3B-9A07-4608-8154-F985BAE02124}" type="pres">
      <dgm:prSet presAssocID="{35E2B1F4-89AE-498E-8478-E2320DD764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9D9C82-C106-4B7C-9220-B5DE7E1348C4}" type="pres">
      <dgm:prSet presAssocID="{727EEC74-A3CB-4A4E-84BE-4AFF7459B27A}" presName="composite" presStyleCnt="0"/>
      <dgm:spPr/>
      <dgm:t>
        <a:bodyPr/>
        <a:lstStyle/>
        <a:p>
          <a:endParaRPr lang="ru-RU"/>
        </a:p>
      </dgm:t>
    </dgm:pt>
    <dgm:pt modelId="{D19DD22C-D0F2-4B64-A26B-04740A570FAA}" type="pres">
      <dgm:prSet presAssocID="{727EEC74-A3CB-4A4E-84BE-4AFF7459B27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FFDF-AB27-42B5-AC5C-80654B80143F}" type="pres">
      <dgm:prSet presAssocID="{727EEC74-A3CB-4A4E-84BE-4AFF7459B27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46F72-5989-495F-8DB1-A7F630F7E4F4}" type="pres">
      <dgm:prSet presAssocID="{961B10E0-D16C-48B2-8CEA-CA90404CE44B}" presName="sp" presStyleCnt="0"/>
      <dgm:spPr/>
      <dgm:t>
        <a:bodyPr/>
        <a:lstStyle/>
        <a:p>
          <a:endParaRPr lang="ru-RU"/>
        </a:p>
      </dgm:t>
    </dgm:pt>
    <dgm:pt modelId="{6EA664C8-E48D-434D-A772-BBBDFD4FB9D9}" type="pres">
      <dgm:prSet presAssocID="{CF8B2817-1188-4876-96A2-A0574F2DE20B}" presName="composite" presStyleCnt="0"/>
      <dgm:spPr/>
      <dgm:t>
        <a:bodyPr/>
        <a:lstStyle/>
        <a:p>
          <a:endParaRPr lang="ru-RU"/>
        </a:p>
      </dgm:t>
    </dgm:pt>
    <dgm:pt modelId="{384E7914-080A-4730-8C18-0453FA3D89D1}" type="pres">
      <dgm:prSet presAssocID="{CF8B2817-1188-4876-96A2-A0574F2DE20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40F29-E587-4579-AEF7-3C0F8A90FC45}" type="pres">
      <dgm:prSet presAssocID="{CF8B2817-1188-4876-96A2-A0574F2DE20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22EEF-0D7E-42BE-8B68-434E449A112C}" type="pres">
      <dgm:prSet presAssocID="{FBEDDEF8-2EFA-4721-B7B9-00036D371FC0}" presName="sp" presStyleCnt="0"/>
      <dgm:spPr/>
      <dgm:t>
        <a:bodyPr/>
        <a:lstStyle/>
        <a:p>
          <a:endParaRPr lang="ru-RU"/>
        </a:p>
      </dgm:t>
    </dgm:pt>
    <dgm:pt modelId="{17A5AB93-4BB5-4A26-B670-346697D2FABB}" type="pres">
      <dgm:prSet presAssocID="{D02F5850-F0DE-46E4-9478-E16E6B9A5128}" presName="composite" presStyleCnt="0"/>
      <dgm:spPr/>
      <dgm:t>
        <a:bodyPr/>
        <a:lstStyle/>
        <a:p>
          <a:endParaRPr lang="ru-RU"/>
        </a:p>
      </dgm:t>
    </dgm:pt>
    <dgm:pt modelId="{7E780364-914A-4392-9360-B42B1A849F8B}" type="pres">
      <dgm:prSet presAssocID="{D02F5850-F0DE-46E4-9478-E16E6B9A512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BA594-C0D5-4B07-A106-BAE88373A6AA}" type="pres">
      <dgm:prSet presAssocID="{D02F5850-F0DE-46E4-9478-E16E6B9A512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4F4C-FADC-4903-90A8-DB902DE8F968}" type="pres">
      <dgm:prSet presAssocID="{8B0C7F3C-08B1-4199-B4FD-C752B4DF08D8}" presName="sp" presStyleCnt="0"/>
      <dgm:spPr/>
      <dgm:t>
        <a:bodyPr/>
        <a:lstStyle/>
        <a:p>
          <a:endParaRPr lang="ru-RU"/>
        </a:p>
      </dgm:t>
    </dgm:pt>
    <dgm:pt modelId="{33FB79AF-2E73-4866-9435-69C69F80B7AB}" type="pres">
      <dgm:prSet presAssocID="{A851AD8B-E4B5-41F0-A098-BA308BEFDC88}" presName="composite" presStyleCnt="0"/>
      <dgm:spPr/>
      <dgm:t>
        <a:bodyPr/>
        <a:lstStyle/>
        <a:p>
          <a:endParaRPr lang="ru-RU"/>
        </a:p>
      </dgm:t>
    </dgm:pt>
    <dgm:pt modelId="{140978CB-348F-49DD-A530-7072F6CF4588}" type="pres">
      <dgm:prSet presAssocID="{A851AD8B-E4B5-41F0-A098-BA308BEFDC8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7958-C6B6-4F88-AE31-0945ADA6A5CC}" type="pres">
      <dgm:prSet presAssocID="{A851AD8B-E4B5-41F0-A098-BA308BEFDC8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B98CC-0B67-4904-80CD-77B1A99DB477}" type="pres">
      <dgm:prSet presAssocID="{363F6CB9-E8E8-4A7D-989F-57A554DC8821}" presName="sp" presStyleCnt="0"/>
      <dgm:spPr/>
      <dgm:t>
        <a:bodyPr/>
        <a:lstStyle/>
        <a:p>
          <a:endParaRPr lang="ru-RU"/>
        </a:p>
      </dgm:t>
    </dgm:pt>
    <dgm:pt modelId="{3322B81F-E015-4FC0-A3B7-4C3DDB6A147E}" type="pres">
      <dgm:prSet presAssocID="{F8C4AD10-1A57-448E-9D86-E2F178FFD231}" presName="composite" presStyleCnt="0"/>
      <dgm:spPr/>
      <dgm:t>
        <a:bodyPr/>
        <a:lstStyle/>
        <a:p>
          <a:endParaRPr lang="ru-RU"/>
        </a:p>
      </dgm:t>
    </dgm:pt>
    <dgm:pt modelId="{6310CE27-FD2B-4446-919D-FD68C41FEA01}" type="pres">
      <dgm:prSet presAssocID="{F8C4AD10-1A57-448E-9D86-E2F178FFD23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E314E-EF33-4E67-A1DE-E854722A805E}" type="pres">
      <dgm:prSet presAssocID="{F8C4AD10-1A57-448E-9D86-E2F178FFD23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262AC-66DE-4C82-9551-5F819CFAFB42}" type="pres">
      <dgm:prSet presAssocID="{AD666811-BE69-40D5-A140-B05ED0A40E22}" presName="sp" presStyleCnt="0"/>
      <dgm:spPr/>
      <dgm:t>
        <a:bodyPr/>
        <a:lstStyle/>
        <a:p>
          <a:endParaRPr lang="ru-RU"/>
        </a:p>
      </dgm:t>
    </dgm:pt>
    <dgm:pt modelId="{150D9D3A-F8B8-4EA0-A052-6741F1497EAB}" type="pres">
      <dgm:prSet presAssocID="{7904A767-55AF-4163-A0B5-D4F09B35E0F5}" presName="composite" presStyleCnt="0"/>
      <dgm:spPr/>
      <dgm:t>
        <a:bodyPr/>
        <a:lstStyle/>
        <a:p>
          <a:endParaRPr lang="ru-RU"/>
        </a:p>
      </dgm:t>
    </dgm:pt>
    <dgm:pt modelId="{80826F57-3A62-4AA9-8FC1-FC201C77BF71}" type="pres">
      <dgm:prSet presAssocID="{7904A767-55AF-4163-A0B5-D4F09B35E0F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846FC-5DE6-4C0D-9821-8AD0EACBBBC5}" type="pres">
      <dgm:prSet presAssocID="{7904A767-55AF-4163-A0B5-D4F09B35E0F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2E249-1801-4D5E-8113-0AB26A5F1D44}" srcId="{727EEC74-A3CB-4A4E-84BE-4AFF7459B27A}" destId="{569DA8DF-6272-4B25-8592-C9F906BFE5FE}" srcOrd="0" destOrd="0" parTransId="{4833BFE8-8716-449B-996B-287B182243D5}" sibTransId="{F2D3B37B-B86B-47C1-BD1E-BAE057F1AA9C}"/>
    <dgm:cxn modelId="{43290ABF-502F-479F-8028-E412183C51EE}" srcId="{D02F5850-F0DE-46E4-9478-E16E6B9A5128}" destId="{9F78DDD3-4036-46C9-8FE1-C7784FCE8C2F}" srcOrd="0" destOrd="0" parTransId="{9ABB4C12-050A-42DC-977E-4B094AD48AC8}" sibTransId="{351BBA4B-5168-4333-AA07-59F9150DB74E}"/>
    <dgm:cxn modelId="{346CD7D3-9EE4-4F9D-A7DB-504CEB539003}" type="presOf" srcId="{01C58F85-EB74-4D6C-84E6-22665B1735ED}" destId="{C69E314E-EF33-4E67-A1DE-E854722A805E}" srcOrd="0" destOrd="0" presId="urn:microsoft.com/office/officeart/2005/8/layout/chevron2"/>
    <dgm:cxn modelId="{24081CB5-B905-4274-8AC4-80516886B889}" srcId="{35E2B1F4-89AE-498E-8478-E2320DD7646B}" destId="{A851AD8B-E4B5-41F0-A098-BA308BEFDC88}" srcOrd="3" destOrd="0" parTransId="{F18FCA92-E9D8-49AC-81B6-24032971B797}" sibTransId="{363F6CB9-E8E8-4A7D-989F-57A554DC8821}"/>
    <dgm:cxn modelId="{F4704DB7-23F8-4AE6-896D-EF94FBD9C621}" srcId="{35E2B1F4-89AE-498E-8478-E2320DD7646B}" destId="{7904A767-55AF-4163-A0B5-D4F09B35E0F5}" srcOrd="5" destOrd="0" parTransId="{2FD471CD-C6FE-4595-8187-2E923D48C297}" sibTransId="{C06E1034-1A4D-47FB-B3F3-3BFD8180A13E}"/>
    <dgm:cxn modelId="{6E78067D-DC25-4608-8DB0-4AC0FB32FB41}" srcId="{35E2B1F4-89AE-498E-8478-E2320DD7646B}" destId="{D02F5850-F0DE-46E4-9478-E16E6B9A5128}" srcOrd="2" destOrd="0" parTransId="{0F2C684A-0547-42F5-A399-80DB78FD5968}" sibTransId="{8B0C7F3C-08B1-4199-B4FD-C752B4DF08D8}"/>
    <dgm:cxn modelId="{9653697A-DC69-4BBE-AB9A-036DA8201C38}" type="presOf" srcId="{CDCC6C61-BF6C-4EE2-BA77-B2B9E383FB28}" destId="{64627958-C6B6-4F88-AE31-0945ADA6A5CC}" srcOrd="0" destOrd="0" presId="urn:microsoft.com/office/officeart/2005/8/layout/chevron2"/>
    <dgm:cxn modelId="{A124A714-8EDC-496A-B2C1-015C14F62517}" srcId="{35E2B1F4-89AE-498E-8478-E2320DD7646B}" destId="{727EEC74-A3CB-4A4E-84BE-4AFF7459B27A}" srcOrd="0" destOrd="0" parTransId="{BF7B8C66-0BB6-497B-B736-89A27F7E7F65}" sibTransId="{961B10E0-D16C-48B2-8CEA-CA90404CE44B}"/>
    <dgm:cxn modelId="{CD34555E-E985-4150-B3B0-5C95AE233485}" type="presOf" srcId="{F8C4AD10-1A57-448E-9D86-E2F178FFD231}" destId="{6310CE27-FD2B-4446-919D-FD68C41FEA01}" srcOrd="0" destOrd="0" presId="urn:microsoft.com/office/officeart/2005/8/layout/chevron2"/>
    <dgm:cxn modelId="{CB574E3A-3960-496C-981D-AC3D812366F1}" srcId="{7904A767-55AF-4163-A0B5-D4F09B35E0F5}" destId="{10BCC897-92F5-4636-B623-132CAB7502D3}" srcOrd="0" destOrd="0" parTransId="{1340CD24-ED41-4C11-AD65-6BA67D05BB02}" sibTransId="{67D534AA-DC05-48B3-9BDD-461D999D23C4}"/>
    <dgm:cxn modelId="{D606AA73-AC8D-4B0E-A7A6-F825FC545DCC}" type="presOf" srcId="{569DA8DF-6272-4B25-8592-C9F906BFE5FE}" destId="{BB52FFDF-AB27-42B5-AC5C-80654B80143F}" srcOrd="0" destOrd="0" presId="urn:microsoft.com/office/officeart/2005/8/layout/chevron2"/>
    <dgm:cxn modelId="{E5A8620A-44FC-4C9A-B7E0-4FFA4A84A421}" srcId="{A851AD8B-E4B5-41F0-A098-BA308BEFDC88}" destId="{CDCC6C61-BF6C-4EE2-BA77-B2B9E383FB28}" srcOrd="0" destOrd="0" parTransId="{323BF4F3-6D59-4E13-945A-1366D6D809BE}" sibTransId="{98BAC7F4-8C95-4BDF-947B-33A27470DBA7}"/>
    <dgm:cxn modelId="{EABD81AC-72CD-4099-8B5E-716046EACB06}" type="presOf" srcId="{D02F5850-F0DE-46E4-9478-E16E6B9A5128}" destId="{7E780364-914A-4392-9360-B42B1A849F8B}" srcOrd="0" destOrd="0" presId="urn:microsoft.com/office/officeart/2005/8/layout/chevron2"/>
    <dgm:cxn modelId="{9B0EB891-19D7-4DA0-9375-96F25E8E5B76}" type="presOf" srcId="{10BCC897-92F5-4636-B623-132CAB7502D3}" destId="{574846FC-5DE6-4C0D-9821-8AD0EACBBBC5}" srcOrd="0" destOrd="0" presId="urn:microsoft.com/office/officeart/2005/8/layout/chevron2"/>
    <dgm:cxn modelId="{8414DC7F-5C92-423E-9377-86438250B102}" type="presOf" srcId="{C80D2DD0-7BE3-4596-B94E-204C2120AF84}" destId="{22F40F29-E587-4579-AEF7-3C0F8A90FC45}" srcOrd="0" destOrd="0" presId="urn:microsoft.com/office/officeart/2005/8/layout/chevron2"/>
    <dgm:cxn modelId="{5CAE45AB-E036-45DA-8769-151B7F38A4CC}" type="presOf" srcId="{CF8B2817-1188-4876-96A2-A0574F2DE20B}" destId="{384E7914-080A-4730-8C18-0453FA3D89D1}" srcOrd="0" destOrd="0" presId="urn:microsoft.com/office/officeart/2005/8/layout/chevron2"/>
    <dgm:cxn modelId="{806B7E5D-DD33-44A2-AF02-671E73621DF5}" srcId="{35E2B1F4-89AE-498E-8478-E2320DD7646B}" destId="{CF8B2817-1188-4876-96A2-A0574F2DE20B}" srcOrd="1" destOrd="0" parTransId="{51204728-FC5F-47B2-B980-FFC40316CFBF}" sibTransId="{FBEDDEF8-2EFA-4721-B7B9-00036D371FC0}"/>
    <dgm:cxn modelId="{D8EF1E49-E9B7-4460-B93F-73133BCBD33A}" type="presOf" srcId="{727EEC74-A3CB-4A4E-84BE-4AFF7459B27A}" destId="{D19DD22C-D0F2-4B64-A26B-04740A570FAA}" srcOrd="0" destOrd="0" presId="urn:microsoft.com/office/officeart/2005/8/layout/chevron2"/>
    <dgm:cxn modelId="{80510A7A-E622-49FF-B736-405DE9863BE4}" type="presOf" srcId="{A851AD8B-E4B5-41F0-A098-BA308BEFDC88}" destId="{140978CB-348F-49DD-A530-7072F6CF4588}" srcOrd="0" destOrd="0" presId="urn:microsoft.com/office/officeart/2005/8/layout/chevron2"/>
    <dgm:cxn modelId="{E24531B5-25D2-4E22-A2DE-2AF3D0C41EF5}" type="presOf" srcId="{9F78DDD3-4036-46C9-8FE1-C7784FCE8C2F}" destId="{ACFBA594-C0D5-4B07-A106-BAE88373A6AA}" srcOrd="0" destOrd="0" presId="urn:microsoft.com/office/officeart/2005/8/layout/chevron2"/>
    <dgm:cxn modelId="{A1EE5A34-05CF-48E3-A141-EA76BE0E479D}" srcId="{F8C4AD10-1A57-448E-9D86-E2F178FFD231}" destId="{01C58F85-EB74-4D6C-84E6-22665B1735ED}" srcOrd="0" destOrd="0" parTransId="{AC668434-18BF-4A88-9DBA-613BF4074723}" sibTransId="{9D84CC88-DAA3-4064-B530-68ABB71402D7}"/>
    <dgm:cxn modelId="{C562135B-3961-4D72-8F6D-CB1376A4B6EC}" type="presOf" srcId="{7904A767-55AF-4163-A0B5-D4F09B35E0F5}" destId="{80826F57-3A62-4AA9-8FC1-FC201C77BF71}" srcOrd="0" destOrd="0" presId="urn:microsoft.com/office/officeart/2005/8/layout/chevron2"/>
    <dgm:cxn modelId="{917C9E71-272F-48BF-990E-C6C8B6032F80}" srcId="{CF8B2817-1188-4876-96A2-A0574F2DE20B}" destId="{C80D2DD0-7BE3-4596-B94E-204C2120AF84}" srcOrd="0" destOrd="0" parTransId="{4054F491-01B7-4902-AF7D-0D0492FDCF15}" sibTransId="{6004E70E-097A-47E1-A102-34D504812F54}"/>
    <dgm:cxn modelId="{2A08E6D8-5856-4D17-A8DA-F6D655378354}" type="presOf" srcId="{35E2B1F4-89AE-498E-8478-E2320DD7646B}" destId="{AF936C3B-9A07-4608-8154-F985BAE02124}" srcOrd="0" destOrd="0" presId="urn:microsoft.com/office/officeart/2005/8/layout/chevron2"/>
    <dgm:cxn modelId="{60BF02A2-E645-4232-B48B-7C3D4C3FCF40}" srcId="{35E2B1F4-89AE-498E-8478-E2320DD7646B}" destId="{F8C4AD10-1A57-448E-9D86-E2F178FFD231}" srcOrd="4" destOrd="0" parTransId="{86F510B9-0CA7-4494-92C0-07DD4AB41CCB}" sibTransId="{AD666811-BE69-40D5-A140-B05ED0A40E22}"/>
    <dgm:cxn modelId="{CF1BF006-C1C5-4CC8-A233-C7015704D97F}" type="presParOf" srcId="{AF936C3B-9A07-4608-8154-F985BAE02124}" destId="{879D9C82-C106-4B7C-9220-B5DE7E1348C4}" srcOrd="0" destOrd="0" presId="urn:microsoft.com/office/officeart/2005/8/layout/chevron2"/>
    <dgm:cxn modelId="{08FB353E-CCC2-4458-BBC2-CF0B4C0BDB52}" type="presParOf" srcId="{879D9C82-C106-4B7C-9220-B5DE7E1348C4}" destId="{D19DD22C-D0F2-4B64-A26B-04740A570FAA}" srcOrd="0" destOrd="0" presId="urn:microsoft.com/office/officeart/2005/8/layout/chevron2"/>
    <dgm:cxn modelId="{C13E30CC-C910-45B5-A52C-B3040208DEBF}" type="presParOf" srcId="{879D9C82-C106-4B7C-9220-B5DE7E1348C4}" destId="{BB52FFDF-AB27-42B5-AC5C-80654B80143F}" srcOrd="1" destOrd="0" presId="urn:microsoft.com/office/officeart/2005/8/layout/chevron2"/>
    <dgm:cxn modelId="{DDE6EED1-F72A-4FD0-A986-8599301E200A}" type="presParOf" srcId="{AF936C3B-9A07-4608-8154-F985BAE02124}" destId="{35F46F72-5989-495F-8DB1-A7F630F7E4F4}" srcOrd="1" destOrd="0" presId="urn:microsoft.com/office/officeart/2005/8/layout/chevron2"/>
    <dgm:cxn modelId="{7974CBCA-069F-4DA6-B686-945FECC769A1}" type="presParOf" srcId="{AF936C3B-9A07-4608-8154-F985BAE02124}" destId="{6EA664C8-E48D-434D-A772-BBBDFD4FB9D9}" srcOrd="2" destOrd="0" presId="urn:microsoft.com/office/officeart/2005/8/layout/chevron2"/>
    <dgm:cxn modelId="{BACEDBEE-FC1A-4B29-A1A4-DB98704F095B}" type="presParOf" srcId="{6EA664C8-E48D-434D-A772-BBBDFD4FB9D9}" destId="{384E7914-080A-4730-8C18-0453FA3D89D1}" srcOrd="0" destOrd="0" presId="urn:microsoft.com/office/officeart/2005/8/layout/chevron2"/>
    <dgm:cxn modelId="{8047E848-AADE-47EE-A3E5-D4C2EC109066}" type="presParOf" srcId="{6EA664C8-E48D-434D-A772-BBBDFD4FB9D9}" destId="{22F40F29-E587-4579-AEF7-3C0F8A90FC45}" srcOrd="1" destOrd="0" presId="urn:microsoft.com/office/officeart/2005/8/layout/chevron2"/>
    <dgm:cxn modelId="{47AD2A4E-9A94-4599-914A-216E9C1BFFEE}" type="presParOf" srcId="{AF936C3B-9A07-4608-8154-F985BAE02124}" destId="{15A22EEF-0D7E-42BE-8B68-434E449A112C}" srcOrd="3" destOrd="0" presId="urn:microsoft.com/office/officeart/2005/8/layout/chevron2"/>
    <dgm:cxn modelId="{17911582-0EFA-4562-8A0E-0B162137C7E1}" type="presParOf" srcId="{AF936C3B-9A07-4608-8154-F985BAE02124}" destId="{17A5AB93-4BB5-4A26-B670-346697D2FABB}" srcOrd="4" destOrd="0" presId="urn:microsoft.com/office/officeart/2005/8/layout/chevron2"/>
    <dgm:cxn modelId="{A56CE1D9-2DF8-4E45-B4E9-603D528DAA55}" type="presParOf" srcId="{17A5AB93-4BB5-4A26-B670-346697D2FABB}" destId="{7E780364-914A-4392-9360-B42B1A849F8B}" srcOrd="0" destOrd="0" presId="urn:microsoft.com/office/officeart/2005/8/layout/chevron2"/>
    <dgm:cxn modelId="{272FEC64-7010-44D5-8EBE-6D0649AD5E20}" type="presParOf" srcId="{17A5AB93-4BB5-4A26-B670-346697D2FABB}" destId="{ACFBA594-C0D5-4B07-A106-BAE88373A6AA}" srcOrd="1" destOrd="0" presId="urn:microsoft.com/office/officeart/2005/8/layout/chevron2"/>
    <dgm:cxn modelId="{E7C5B3BB-A76E-4967-93FC-AE548B26028D}" type="presParOf" srcId="{AF936C3B-9A07-4608-8154-F985BAE02124}" destId="{75E74F4C-FADC-4903-90A8-DB902DE8F968}" srcOrd="5" destOrd="0" presId="urn:microsoft.com/office/officeart/2005/8/layout/chevron2"/>
    <dgm:cxn modelId="{5C5468F0-E499-42A8-928B-7D83FAB18BC4}" type="presParOf" srcId="{AF936C3B-9A07-4608-8154-F985BAE02124}" destId="{33FB79AF-2E73-4866-9435-69C69F80B7AB}" srcOrd="6" destOrd="0" presId="urn:microsoft.com/office/officeart/2005/8/layout/chevron2"/>
    <dgm:cxn modelId="{64BF2B68-397D-4DF6-9EBD-D71EE2DE5250}" type="presParOf" srcId="{33FB79AF-2E73-4866-9435-69C69F80B7AB}" destId="{140978CB-348F-49DD-A530-7072F6CF4588}" srcOrd="0" destOrd="0" presId="urn:microsoft.com/office/officeart/2005/8/layout/chevron2"/>
    <dgm:cxn modelId="{7A89D59B-B67C-48B8-BD29-AEA44B6E3988}" type="presParOf" srcId="{33FB79AF-2E73-4866-9435-69C69F80B7AB}" destId="{64627958-C6B6-4F88-AE31-0945ADA6A5CC}" srcOrd="1" destOrd="0" presId="urn:microsoft.com/office/officeart/2005/8/layout/chevron2"/>
    <dgm:cxn modelId="{ACBFCDC8-75A6-4C9E-ABF9-2F037E38AC2A}" type="presParOf" srcId="{AF936C3B-9A07-4608-8154-F985BAE02124}" destId="{EF7B98CC-0B67-4904-80CD-77B1A99DB477}" srcOrd="7" destOrd="0" presId="urn:microsoft.com/office/officeart/2005/8/layout/chevron2"/>
    <dgm:cxn modelId="{A14B5D30-E80F-41FB-9DDE-F33C4EE144C6}" type="presParOf" srcId="{AF936C3B-9A07-4608-8154-F985BAE02124}" destId="{3322B81F-E015-4FC0-A3B7-4C3DDB6A147E}" srcOrd="8" destOrd="0" presId="urn:microsoft.com/office/officeart/2005/8/layout/chevron2"/>
    <dgm:cxn modelId="{91C3F0CC-5CAE-4442-8666-416F58D09B5E}" type="presParOf" srcId="{3322B81F-E015-4FC0-A3B7-4C3DDB6A147E}" destId="{6310CE27-FD2B-4446-919D-FD68C41FEA01}" srcOrd="0" destOrd="0" presId="urn:microsoft.com/office/officeart/2005/8/layout/chevron2"/>
    <dgm:cxn modelId="{BF3DEFAE-5698-4313-9FA0-3E2CB240DEAD}" type="presParOf" srcId="{3322B81F-E015-4FC0-A3B7-4C3DDB6A147E}" destId="{C69E314E-EF33-4E67-A1DE-E854722A805E}" srcOrd="1" destOrd="0" presId="urn:microsoft.com/office/officeart/2005/8/layout/chevron2"/>
    <dgm:cxn modelId="{3A0EA575-C2F3-4900-BF4B-DB91A0EC37FD}" type="presParOf" srcId="{AF936C3B-9A07-4608-8154-F985BAE02124}" destId="{5AE262AC-66DE-4C82-9551-5F819CFAFB42}" srcOrd="9" destOrd="0" presId="urn:microsoft.com/office/officeart/2005/8/layout/chevron2"/>
    <dgm:cxn modelId="{DE58F54F-A775-4855-9D07-0DB66640423C}" type="presParOf" srcId="{AF936C3B-9A07-4608-8154-F985BAE02124}" destId="{150D9D3A-F8B8-4EA0-A052-6741F1497EAB}" srcOrd="10" destOrd="0" presId="urn:microsoft.com/office/officeart/2005/8/layout/chevron2"/>
    <dgm:cxn modelId="{B5B6F739-80F3-433F-93E4-CEAA27CA57E1}" type="presParOf" srcId="{150D9D3A-F8B8-4EA0-A052-6741F1497EAB}" destId="{80826F57-3A62-4AA9-8FC1-FC201C77BF71}" srcOrd="0" destOrd="0" presId="urn:microsoft.com/office/officeart/2005/8/layout/chevron2"/>
    <dgm:cxn modelId="{73FC8E49-08B3-49EB-8821-BD85085597F0}" type="presParOf" srcId="{150D9D3A-F8B8-4EA0-A052-6741F1497EAB}" destId="{574846FC-5DE6-4C0D-9821-8AD0EACBBB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2A192-7E01-4C41-9579-E03977C36B21}">
      <dsp:nvSpPr>
        <dsp:cNvPr id="0" name=""/>
        <dsp:cNvSpPr/>
      </dsp:nvSpPr>
      <dsp:spPr>
        <a:xfrm>
          <a:off x="-7247100" y="-1107698"/>
          <a:ext cx="8624108" cy="8624108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4D3A-167F-4D89-A761-9BCE4E555B46}">
      <dsp:nvSpPr>
        <dsp:cNvPr id="0" name=""/>
        <dsp:cNvSpPr/>
      </dsp:nvSpPr>
      <dsp:spPr>
        <a:xfrm>
          <a:off x="601203" y="267032"/>
          <a:ext cx="11349923" cy="106811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0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Helvetica Neue"/>
            </a:rPr>
            <a:t>Систематизация процессов совершения таможенных операций, осуществляемых при прибытии товаров, убытии товаров</a:t>
          </a:r>
          <a:endParaRPr lang="ru-RU" sz="2200" b="1" kern="1200" dirty="0">
            <a:latin typeface="Helvetica Neue"/>
          </a:endParaRPr>
        </a:p>
      </dsp:txBody>
      <dsp:txXfrm>
        <a:off x="601203" y="267032"/>
        <a:ext cx="11349923" cy="1068113"/>
      </dsp:txXfrm>
    </dsp:sp>
    <dsp:sp modelId="{0EF95FDC-4FA0-4221-B561-913B31659400}">
      <dsp:nvSpPr>
        <dsp:cNvPr id="0" name=""/>
        <dsp:cNvSpPr/>
      </dsp:nvSpPr>
      <dsp:spPr>
        <a:xfrm>
          <a:off x="100362" y="300248"/>
          <a:ext cx="1001681" cy="100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4B2BD9-0CC0-42B7-97CB-5F36EADFFF00}">
      <dsp:nvSpPr>
        <dsp:cNvPr id="0" name=""/>
        <dsp:cNvSpPr/>
      </dsp:nvSpPr>
      <dsp:spPr>
        <a:xfrm>
          <a:off x="1175424" y="1424155"/>
          <a:ext cx="10775702" cy="115713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8442"/>
                <a:satOff val="-20245"/>
                <a:lumOff val="1024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-178442"/>
                <a:satOff val="-20245"/>
                <a:lumOff val="102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0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Helvetica Neue"/>
            </a:rPr>
            <a:t>Приведение в соответствие с нормами ТК ЕАЭС и зак-ва РФ о таможенном регулировании с учетом приоритетности электронной формы совершения таможенных операций</a:t>
          </a:r>
          <a:endParaRPr lang="ru-RU" sz="2200" b="1" kern="1200" dirty="0">
            <a:latin typeface="Helvetica Neue"/>
          </a:endParaRPr>
        </a:p>
      </dsp:txBody>
      <dsp:txXfrm>
        <a:off x="1175424" y="1424155"/>
        <a:ext cx="10775702" cy="1157134"/>
      </dsp:txXfrm>
    </dsp:sp>
    <dsp:sp modelId="{840C3CE4-3A06-4B42-AD39-BEE6CED59483}">
      <dsp:nvSpPr>
        <dsp:cNvPr id="0" name=""/>
        <dsp:cNvSpPr/>
      </dsp:nvSpPr>
      <dsp:spPr>
        <a:xfrm>
          <a:off x="674583" y="1501881"/>
          <a:ext cx="1001681" cy="100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8442"/>
              <a:satOff val="-20245"/>
              <a:lumOff val="10245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48C228-A9D4-4B0E-AD60-03A137A0F812}">
      <dsp:nvSpPr>
        <dsp:cNvPr id="0" name=""/>
        <dsp:cNvSpPr/>
      </dsp:nvSpPr>
      <dsp:spPr>
        <a:xfrm>
          <a:off x="1351664" y="2670295"/>
          <a:ext cx="10599463" cy="10681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6883"/>
                <a:satOff val="-40490"/>
                <a:lumOff val="2048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-356883"/>
                <a:satOff val="-40490"/>
                <a:lumOff val="204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0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Helvetica Neue"/>
            </a:rPr>
            <a:t>Выработка новых алгоритмов осуществления информационного взаимодействия перевозчиков и таможенных органов</a:t>
          </a:r>
          <a:endParaRPr lang="ru-RU" sz="2200" b="1" kern="1200" dirty="0">
            <a:latin typeface="Helvetica Neue"/>
          </a:endParaRPr>
        </a:p>
      </dsp:txBody>
      <dsp:txXfrm>
        <a:off x="1351664" y="2670295"/>
        <a:ext cx="10599463" cy="1068121"/>
      </dsp:txXfrm>
    </dsp:sp>
    <dsp:sp modelId="{EA21C3BE-4E9D-442C-8F8A-3D3DE70A8040}">
      <dsp:nvSpPr>
        <dsp:cNvPr id="0" name=""/>
        <dsp:cNvSpPr/>
      </dsp:nvSpPr>
      <dsp:spPr>
        <a:xfrm>
          <a:off x="850823" y="2703515"/>
          <a:ext cx="1001681" cy="100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6883"/>
              <a:satOff val="-40490"/>
              <a:lumOff val="20489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485E2A-E8BE-4C45-B775-E3BD803DFC37}">
      <dsp:nvSpPr>
        <dsp:cNvPr id="0" name=""/>
        <dsp:cNvSpPr/>
      </dsp:nvSpPr>
      <dsp:spPr>
        <a:xfrm>
          <a:off x="1175424" y="3916435"/>
          <a:ext cx="10775702" cy="97910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35325"/>
                <a:satOff val="-60736"/>
                <a:lumOff val="307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-535325"/>
                <a:satOff val="-60736"/>
                <a:lumOff val="307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0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Helvetica Neue"/>
            </a:rPr>
            <a:t>Использование документов на бумажных носителях только в исключительных случаях</a:t>
          </a:r>
          <a:endParaRPr lang="ru-RU" sz="2200" b="1" kern="1200" dirty="0">
            <a:latin typeface="Helvetica Neue"/>
          </a:endParaRPr>
        </a:p>
      </dsp:txBody>
      <dsp:txXfrm>
        <a:off x="1175424" y="3916435"/>
        <a:ext cx="10775702" cy="979107"/>
      </dsp:txXfrm>
    </dsp:sp>
    <dsp:sp modelId="{5F1E0A88-5750-440C-AE90-D03037AF264F}">
      <dsp:nvSpPr>
        <dsp:cNvPr id="0" name=""/>
        <dsp:cNvSpPr/>
      </dsp:nvSpPr>
      <dsp:spPr>
        <a:xfrm>
          <a:off x="674583" y="3905148"/>
          <a:ext cx="1001681" cy="100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535325"/>
              <a:satOff val="-60736"/>
              <a:lumOff val="30734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1007C-6B77-4F37-ABBD-1FFE7194CFD3}">
      <dsp:nvSpPr>
        <dsp:cNvPr id="0" name=""/>
        <dsp:cNvSpPr/>
      </dsp:nvSpPr>
      <dsp:spPr>
        <a:xfrm>
          <a:off x="601203" y="5073562"/>
          <a:ext cx="11349923" cy="10681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713766"/>
                <a:satOff val="-80981"/>
                <a:lumOff val="409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-713766"/>
                <a:satOff val="-80981"/>
                <a:lumOff val="409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0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Helvetica Neue"/>
            </a:rPr>
            <a:t>Организация использования ТКМВ, установленных с иными государственными контролирующими органами</a:t>
          </a:r>
          <a:endParaRPr lang="ru-RU" sz="2200" b="1" kern="1200" dirty="0">
            <a:latin typeface="Helvetica Neue"/>
          </a:endParaRPr>
        </a:p>
      </dsp:txBody>
      <dsp:txXfrm>
        <a:off x="601203" y="5073562"/>
        <a:ext cx="11349923" cy="1068121"/>
      </dsp:txXfrm>
    </dsp:sp>
    <dsp:sp modelId="{4D53C270-6D4D-40F9-9DCC-19C8AFF36A04}">
      <dsp:nvSpPr>
        <dsp:cNvPr id="0" name=""/>
        <dsp:cNvSpPr/>
      </dsp:nvSpPr>
      <dsp:spPr>
        <a:xfrm>
          <a:off x="100362" y="5106782"/>
          <a:ext cx="1001681" cy="100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713766"/>
              <a:satOff val="-80981"/>
              <a:lumOff val="40978"/>
              <a:alphaOff val="0"/>
            </a:schemeClr>
          </a:solidFill>
          <a:prstDash val="solid"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D22C-D0F2-4B64-A26B-04740A570FAA}">
      <dsp:nvSpPr>
        <dsp:cNvPr id="0" name=""/>
        <dsp:cNvSpPr/>
      </dsp:nvSpPr>
      <dsp:spPr>
        <a:xfrm rot="5400000">
          <a:off x="-175656" y="178217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412425"/>
        <a:ext cx="819730" cy="351314"/>
      </dsp:txXfrm>
    </dsp:sp>
    <dsp:sp modelId="{BB52FFDF-AB27-42B5-AC5C-80654B80143F}">
      <dsp:nvSpPr>
        <dsp:cNvPr id="0" name=""/>
        <dsp:cNvSpPr/>
      </dsp:nvSpPr>
      <dsp:spPr>
        <a:xfrm rot="5400000">
          <a:off x="6041944" y="-5219651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Helvetica Neue"/>
            </a:rPr>
            <a:t>Реализация двухэтапной подачи электронного пакета документов </a:t>
          </a:r>
          <a:endParaRPr lang="ru-RU" sz="2400" kern="1200" dirty="0">
            <a:latin typeface="Helvetica Neue"/>
          </a:endParaRPr>
        </a:p>
      </dsp:txBody>
      <dsp:txXfrm rot="-5400000">
        <a:off x="819731" y="39720"/>
        <a:ext cx="11168447" cy="686862"/>
      </dsp:txXfrm>
    </dsp:sp>
    <dsp:sp modelId="{384E7914-080A-4730-8C18-0453FA3D89D1}">
      <dsp:nvSpPr>
        <dsp:cNvPr id="0" name=""/>
        <dsp:cNvSpPr/>
      </dsp:nvSpPr>
      <dsp:spPr>
        <a:xfrm rot="5400000">
          <a:off x="-175656" y="1253530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1487738"/>
        <a:ext cx="819730" cy="351314"/>
      </dsp:txXfrm>
    </dsp:sp>
    <dsp:sp modelId="{22F40F29-E587-4579-AEF7-3C0F8A90FC45}">
      <dsp:nvSpPr>
        <dsp:cNvPr id="0" name=""/>
        <dsp:cNvSpPr/>
      </dsp:nvSpPr>
      <dsp:spPr>
        <a:xfrm rot="5400000">
          <a:off x="6041944" y="-4144339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Helvetica Neue"/>
            </a:rPr>
            <a:t>Наличие трех групп решений таможенных органов</a:t>
          </a:r>
          <a:endParaRPr lang="ru-RU" sz="2400" b="0" kern="1200" dirty="0">
            <a:latin typeface="Helvetica Neue"/>
          </a:endParaRPr>
        </a:p>
      </dsp:txBody>
      <dsp:txXfrm rot="-5400000">
        <a:off x="819731" y="1115032"/>
        <a:ext cx="11168447" cy="686862"/>
      </dsp:txXfrm>
    </dsp:sp>
    <dsp:sp modelId="{7E780364-914A-4392-9360-B42B1A849F8B}">
      <dsp:nvSpPr>
        <dsp:cNvPr id="0" name=""/>
        <dsp:cNvSpPr/>
      </dsp:nvSpPr>
      <dsp:spPr>
        <a:xfrm rot="5400000">
          <a:off x="-175656" y="2328842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2563050"/>
        <a:ext cx="819730" cy="351314"/>
      </dsp:txXfrm>
    </dsp:sp>
    <dsp:sp modelId="{ACFBA594-C0D5-4B07-A106-BAE88373A6AA}">
      <dsp:nvSpPr>
        <dsp:cNvPr id="0" name=""/>
        <dsp:cNvSpPr/>
      </dsp:nvSpPr>
      <dsp:spPr>
        <a:xfrm rot="5400000">
          <a:off x="6041944" y="-3069027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Helvetica Neue"/>
            </a:rPr>
            <a:t>Наличие неразрывной связи между оформлением прибытия товаров и декларированием ТСМП</a:t>
          </a:r>
          <a:endParaRPr lang="ru-RU" sz="2400" kern="1200" dirty="0">
            <a:latin typeface="Helvetica Neue"/>
          </a:endParaRPr>
        </a:p>
      </dsp:txBody>
      <dsp:txXfrm rot="-5400000">
        <a:off x="819731" y="2190344"/>
        <a:ext cx="11168447" cy="686862"/>
      </dsp:txXfrm>
    </dsp:sp>
    <dsp:sp modelId="{140978CB-348F-49DD-A530-7072F6CF4588}">
      <dsp:nvSpPr>
        <dsp:cNvPr id="0" name=""/>
        <dsp:cNvSpPr/>
      </dsp:nvSpPr>
      <dsp:spPr>
        <a:xfrm rot="5400000">
          <a:off x="-175656" y="3404154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3638362"/>
        <a:ext cx="819730" cy="351314"/>
      </dsp:txXfrm>
    </dsp:sp>
    <dsp:sp modelId="{64627958-C6B6-4F88-AE31-0945ADA6A5CC}">
      <dsp:nvSpPr>
        <dsp:cNvPr id="0" name=""/>
        <dsp:cNvSpPr/>
      </dsp:nvSpPr>
      <dsp:spPr>
        <a:xfrm rot="5400000">
          <a:off x="6041944" y="-1993715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Helvetica Neue"/>
            </a:rPr>
            <a:t>Обязательный порядок регистрации ТСМП</a:t>
          </a:r>
          <a:endParaRPr lang="ru-RU" sz="2400" kern="1200" dirty="0">
            <a:latin typeface="Helvetica Neue"/>
          </a:endParaRPr>
        </a:p>
      </dsp:txBody>
      <dsp:txXfrm rot="-5400000">
        <a:off x="819731" y="3265656"/>
        <a:ext cx="11168447" cy="686862"/>
      </dsp:txXfrm>
    </dsp:sp>
    <dsp:sp modelId="{6310CE27-FD2B-4446-919D-FD68C41FEA01}">
      <dsp:nvSpPr>
        <dsp:cNvPr id="0" name=""/>
        <dsp:cNvSpPr/>
      </dsp:nvSpPr>
      <dsp:spPr>
        <a:xfrm rot="5400000">
          <a:off x="-175656" y="4479466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4713674"/>
        <a:ext cx="819730" cy="351314"/>
      </dsp:txXfrm>
    </dsp:sp>
    <dsp:sp modelId="{C69E314E-EF33-4E67-A1DE-E854722A805E}">
      <dsp:nvSpPr>
        <dsp:cNvPr id="0" name=""/>
        <dsp:cNvSpPr/>
      </dsp:nvSpPr>
      <dsp:spPr>
        <a:xfrm rot="5400000">
          <a:off x="6041944" y="-918402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Helvetica Neue"/>
            </a:rPr>
            <a:t>Доступность полноценной реализации информационного обмена при предварительном таможенном декларировании</a:t>
          </a:r>
          <a:endParaRPr lang="ru-RU" sz="2400" kern="1200" dirty="0">
            <a:latin typeface="Helvetica Neue"/>
          </a:endParaRPr>
        </a:p>
      </dsp:txBody>
      <dsp:txXfrm rot="-5400000">
        <a:off x="819731" y="4340969"/>
        <a:ext cx="11168447" cy="686862"/>
      </dsp:txXfrm>
    </dsp:sp>
    <dsp:sp modelId="{80826F57-3A62-4AA9-8FC1-FC201C77BF71}">
      <dsp:nvSpPr>
        <dsp:cNvPr id="0" name=""/>
        <dsp:cNvSpPr/>
      </dsp:nvSpPr>
      <dsp:spPr>
        <a:xfrm rot="5400000">
          <a:off x="-175656" y="5554779"/>
          <a:ext cx="1171044" cy="8197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endParaRPr lang="ru-RU" sz="2400" b="1" kern="120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-5400000">
        <a:off x="1" y="5788987"/>
        <a:ext cx="819730" cy="351314"/>
      </dsp:txXfrm>
    </dsp:sp>
    <dsp:sp modelId="{574846FC-5DE6-4C0D-9821-8AD0EACBBBC5}">
      <dsp:nvSpPr>
        <dsp:cNvPr id="0" name=""/>
        <dsp:cNvSpPr/>
      </dsp:nvSpPr>
      <dsp:spPr>
        <a:xfrm rot="5400000">
          <a:off x="6041944" y="156909"/>
          <a:ext cx="761178" cy="112056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Helvetica Neue"/>
            </a:rPr>
            <a:t>Обеспечение взаимодействия КПС «АвиаПП» с иными программными средствами ЕАИС таможенных органов</a:t>
          </a:r>
          <a:endParaRPr lang="ru-RU" sz="2400" kern="1200" dirty="0">
            <a:latin typeface="Helvetica Neue"/>
          </a:endParaRPr>
        </a:p>
      </dsp:txBody>
      <dsp:txXfrm rot="-5400000">
        <a:off x="819731" y="5416280"/>
        <a:ext cx="11168447" cy="68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2267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7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body" sz="quarter" idx="13"/>
          </p:nvPr>
        </p:nvSpPr>
        <p:spPr>
          <a:xfrm>
            <a:off x="1016000" y="762000"/>
            <a:ext cx="10972800" cy="2159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9600" cap="small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4"/>
          </p:nvPr>
        </p:nvSpPr>
        <p:spPr>
          <a:xfrm>
            <a:off x="1016000" y="2286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1pPr>
            <a:lvl2pPr marL="0" indent="9144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2pPr>
            <a:lvl3pPr marL="0" indent="18288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3pPr>
            <a:lvl4pPr marL="0" indent="27432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4pPr>
            <a:lvl5pPr marL="0" indent="36576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man-791049_1280.jpg"/>
          <p:cNvSpPr>
            <a:spLocks noGrp="1"/>
          </p:cNvSpPr>
          <p:nvPr>
            <p:ph type="pic" idx="15"/>
          </p:nvPr>
        </p:nvSpPr>
        <p:spPr>
          <a:xfrm>
            <a:off x="0" y="3608387"/>
            <a:ext cx="13004800" cy="6145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an-791049_1280.jpg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1" name="man-791049_1280.jpg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2" name="man-791049_1280.jpg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small"/>
            </a:lvl1pPr>
          </a:lstStyle>
          <a:p>
            <a:r>
              <a:t>–Johnny Appleseed</a:t>
            </a:r>
          </a:p>
        </p:txBody>
      </p:sp>
      <p:sp>
        <p:nvSpPr>
          <p:cNvPr id="221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solidFill>
                  <a:srgbClr val="8AB218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an-791049_128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30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n-791049_1280.jpg"/>
          <p:cNvSpPr>
            <a:spLocks noGrp="1"/>
          </p:cNvSpPr>
          <p:nvPr>
            <p:ph type="pic" idx="13"/>
          </p:nvPr>
        </p:nvSpPr>
        <p:spPr>
          <a:xfrm>
            <a:off x="0" y="1587"/>
            <a:ext cx="13004800" cy="6145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4"/>
          </p:nvPr>
        </p:nvSpPr>
        <p:spPr>
          <a:xfrm>
            <a:off x="1016000" y="69215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1pPr>
            <a:lvl2pPr marL="0" indent="9144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2pPr>
            <a:lvl3pPr marL="0" indent="18288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3pPr>
            <a:lvl4pPr marL="0" indent="27432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4pPr>
            <a:lvl5pPr marL="0" indent="36576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Title Text"/>
          <p:cNvSpPr>
            <a:spLocks noGrp="1"/>
          </p:cNvSpPr>
          <p:nvPr>
            <p:ph type="body" sz="quarter" idx="15"/>
          </p:nvPr>
        </p:nvSpPr>
        <p:spPr>
          <a:xfrm>
            <a:off x="1016000" y="7505700"/>
            <a:ext cx="10972800" cy="2159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9600" cap="small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>
            <a:spLocks noGrp="1"/>
          </p:cNvSpPr>
          <p:nvPr>
            <p:ph type="body" sz="quarter" idx="13"/>
          </p:nvPr>
        </p:nvSpPr>
        <p:spPr>
          <a:xfrm>
            <a:off x="1016000" y="35052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1pPr>
            <a:lvl2pPr marL="0" indent="9144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2pPr>
            <a:lvl3pPr marL="0" indent="18288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3pPr>
            <a:lvl4pPr marL="0" indent="27432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4pPr>
            <a:lvl5pPr marL="0" indent="36576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Title Text"/>
          <p:cNvSpPr>
            <a:spLocks noGrp="1"/>
          </p:cNvSpPr>
          <p:nvPr>
            <p:ph type="body" sz="quarter" idx="14"/>
          </p:nvPr>
        </p:nvSpPr>
        <p:spPr>
          <a:xfrm>
            <a:off x="1016000" y="4089400"/>
            <a:ext cx="10972800" cy="2159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9600" cap="small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>
            <a:spLocks noGrp="1"/>
          </p:cNvSpPr>
          <p:nvPr>
            <p:ph type="title"/>
          </p:nvPr>
        </p:nvSpPr>
        <p:spPr>
          <a:xfrm>
            <a:off x="1016000" y="1346200"/>
            <a:ext cx="10972800" cy="129177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016000" y="762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man-791049_1280.jpg"/>
          <p:cNvSpPr>
            <a:spLocks noGrp="1"/>
          </p:cNvSpPr>
          <p:nvPr>
            <p:ph type="pic" sz="quarter" idx="13"/>
          </p:nvPr>
        </p:nvSpPr>
        <p:spPr>
          <a:xfrm>
            <a:off x="4114800" y="6081741"/>
            <a:ext cx="7877028" cy="27019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man-791049_1280.jpg"/>
          <p:cNvSpPr>
            <a:spLocks noGrp="1"/>
          </p:cNvSpPr>
          <p:nvPr>
            <p:ph type="pic" sz="quarter" idx="14"/>
          </p:nvPr>
        </p:nvSpPr>
        <p:spPr>
          <a:xfrm>
            <a:off x="4114800" y="2924799"/>
            <a:ext cx="7877028" cy="2701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>
            <a:spLocks noGrp="1"/>
          </p:cNvSpPr>
          <p:nvPr>
            <p:ph type="title"/>
          </p:nvPr>
        </p:nvSpPr>
        <p:spPr>
          <a:xfrm>
            <a:off x="1016000" y="1346200"/>
            <a:ext cx="10972800" cy="131063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016000" y="762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man-791049_1280.jpg"/>
          <p:cNvSpPr>
            <a:spLocks noGrp="1"/>
          </p:cNvSpPr>
          <p:nvPr>
            <p:ph type="pic" sz="quarter" idx="13"/>
          </p:nvPr>
        </p:nvSpPr>
        <p:spPr>
          <a:xfrm>
            <a:off x="1012229" y="2926387"/>
            <a:ext cx="3377060" cy="31272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5" name="man-791049_1280.jpg"/>
          <p:cNvSpPr>
            <a:spLocks noGrp="1"/>
          </p:cNvSpPr>
          <p:nvPr>
            <p:ph type="pic" sz="quarter" idx="14"/>
          </p:nvPr>
        </p:nvSpPr>
        <p:spPr>
          <a:xfrm>
            <a:off x="4808785" y="2926387"/>
            <a:ext cx="3377060" cy="31272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6" name="man-791049_1280.jpg"/>
          <p:cNvSpPr>
            <a:spLocks noGrp="1"/>
          </p:cNvSpPr>
          <p:nvPr>
            <p:ph type="pic" sz="quarter" idx="15"/>
          </p:nvPr>
        </p:nvSpPr>
        <p:spPr>
          <a:xfrm>
            <a:off x="8605341" y="2926407"/>
            <a:ext cx="3377060" cy="31272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7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an-791049_1280.jpg"/>
          <p:cNvSpPr>
            <a:spLocks noGrp="1"/>
          </p:cNvSpPr>
          <p:nvPr>
            <p:ph type="pic" idx="13"/>
          </p:nvPr>
        </p:nvSpPr>
        <p:spPr>
          <a:xfrm>
            <a:off x="0" y="-199"/>
            <a:ext cx="5762030" cy="97539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71" name="Текст заголовка"/>
          <p:cNvSpPr>
            <a:spLocks noGrp="1"/>
          </p:cNvSpPr>
          <p:nvPr>
            <p:ph type="title"/>
          </p:nvPr>
        </p:nvSpPr>
        <p:spPr>
          <a:xfrm>
            <a:off x="6718300" y="1346200"/>
            <a:ext cx="5334000" cy="3987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718300" y="762000"/>
            <a:ext cx="5334000" cy="6410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Текст заголовка"/>
          <p:cNvSpPr>
            <a:spLocks noGrp="1"/>
          </p:cNvSpPr>
          <p:nvPr>
            <p:ph type="title"/>
          </p:nvPr>
        </p:nvSpPr>
        <p:spPr>
          <a:xfrm>
            <a:off x="1016000" y="1346200"/>
            <a:ext cx="10972800" cy="3987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8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016000" y="762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cap="small">
                <a:solidFill>
                  <a:srgbClr val="8AB21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0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1" name="Body Level One…"/>
          <p:cNvSpPr>
            <a:spLocks noGrp="1"/>
          </p:cNvSpPr>
          <p:nvPr>
            <p:ph type="body" sz="quarter" idx="13"/>
          </p:nvPr>
        </p:nvSpPr>
        <p:spPr>
          <a:xfrm>
            <a:off x="1016000" y="762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1pPr>
            <a:lvl2pPr marL="0" indent="9144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2pPr>
            <a:lvl3pPr marL="0" indent="18288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3pPr>
            <a:lvl4pPr marL="0" indent="27432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4pPr>
            <a:lvl5pPr marL="0" indent="36576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an-791049_1280.jpg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00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1" name="Body Level One…"/>
          <p:cNvSpPr>
            <a:spLocks noGrp="1"/>
          </p:cNvSpPr>
          <p:nvPr>
            <p:ph type="body" sz="quarter" idx="14"/>
          </p:nvPr>
        </p:nvSpPr>
        <p:spPr>
          <a:xfrm>
            <a:off x="1016000" y="762000"/>
            <a:ext cx="10972800" cy="641003"/>
          </a:xfrm>
          <a:prstGeom prst="rect">
            <a:avLst/>
          </a:prstGeom>
        </p:spPr>
        <p:txBody>
          <a:bodyPr anchor="t"/>
          <a:lstStyle>
            <a:lvl1pPr marL="0" indent="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1pPr>
            <a:lvl2pPr marL="0" indent="9144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2pPr>
            <a:lvl3pPr marL="0" indent="18288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3pPr>
            <a:lvl4pPr marL="0" indent="27432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4pPr>
            <a:lvl5pPr marL="0" indent="365760" defTabSz="233679">
              <a:spcBef>
                <a:spcPts val="0"/>
              </a:spcBef>
              <a:buSzTx/>
              <a:buNone/>
              <a:defRPr sz="1120" cap="small">
                <a:solidFill>
                  <a:srgbClr val="8AB21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Title Text"/>
          <p:cNvSpPr>
            <a:spLocks noGrp="1"/>
          </p:cNvSpPr>
          <p:nvPr>
            <p:ph type="body" sz="quarter" idx="15"/>
          </p:nvPr>
        </p:nvSpPr>
        <p:spPr>
          <a:xfrm>
            <a:off x="1016000" y="1346200"/>
            <a:ext cx="10972800" cy="2159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6000" cap="small"/>
            </a:lvl1pPr>
          </a:lstStyle>
          <a:p>
            <a:r>
              <a:t>Title Text</a:t>
            </a:r>
          </a:p>
        </p:txBody>
      </p:sp>
      <p:sp>
        <p:nvSpPr>
          <p:cNvPr id="2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>
            <a:spLocks noGrp="1"/>
          </p:cNvSpPr>
          <p:nvPr>
            <p:ph type="title"/>
          </p:nvPr>
        </p:nvSpPr>
        <p:spPr>
          <a:xfrm>
            <a:off x="1016000" y="1346200"/>
            <a:ext cx="10972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small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345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1pPr>
      <a:lvl2pPr marL="790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2pPr>
      <a:lvl3pPr marL="1234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3pPr>
      <a:lvl4pPr marL="1679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4pPr>
      <a:lvl5pPr marL="2123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5pPr>
      <a:lvl6pPr marL="2568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6pPr>
      <a:lvl7pPr marL="3012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7pPr>
      <a:lvl8pPr marL="34572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8pPr>
      <a:lvl9pPr marL="3901722" marR="0" indent="-3457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4A5F6F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О"/>
          <p:cNvSpPr/>
          <p:nvPr/>
        </p:nvSpPr>
        <p:spPr>
          <a:xfrm>
            <a:off x="-471" y="6636046"/>
            <a:ext cx="13005742" cy="1835899"/>
          </a:xfrm>
          <a:prstGeom prst="rect">
            <a:avLst/>
          </a:prstGeom>
          <a:solidFill>
            <a:srgbClr val="263F55">
              <a:alpha val="4959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2800" cap="small">
                <a:solidFill>
                  <a:srgbClr val="8AB218"/>
                </a:solidFill>
              </a:defRPr>
            </a:lvl1pPr>
          </a:lstStyle>
          <a:p>
            <a:r>
              <a:rPr dirty="0"/>
              <a:t>О </a:t>
            </a:r>
          </a:p>
        </p:txBody>
      </p:sp>
      <p:sp>
        <p:nvSpPr>
          <p:cNvPr id="247" name="Прямоугольник"/>
          <p:cNvSpPr/>
          <p:nvPr/>
        </p:nvSpPr>
        <p:spPr>
          <a:xfrm>
            <a:off x="-471" y="6636046"/>
            <a:ext cx="3235341" cy="1835899"/>
          </a:xfrm>
          <a:prstGeom prst="rect">
            <a:avLst/>
          </a:prstGeom>
          <a:solidFill>
            <a:srgbClr val="036BC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800" cap="small">
                <a:solidFill>
                  <a:srgbClr val="8AB218"/>
                </a:solidFill>
              </a:defRPr>
            </a:pPr>
            <a:endParaRPr dirty="0"/>
          </a:p>
        </p:txBody>
      </p:sp>
      <p:sp>
        <p:nvSpPr>
          <p:cNvPr id="248" name="О готовности Домодедовской таможни к реализации ПИ"/>
          <p:cNvSpPr/>
          <p:nvPr/>
        </p:nvSpPr>
        <p:spPr>
          <a:xfrm>
            <a:off x="3167901" y="6615969"/>
            <a:ext cx="9836899" cy="187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62500" lnSpcReduction="20000"/>
          </a:bodyPr>
          <a:lstStyle>
            <a:lvl1pPr algn="l">
              <a:defRPr sz="5100" cap="small">
                <a:solidFill>
                  <a:srgbClr val="4A5F6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процессов таможенного администрирования при прибытии и убытии воздушных судов международной перевозки и перемещаемых в рамках таких перевозок товаров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Начальник ОВПТТ…"/>
          <p:cNvSpPr/>
          <p:nvPr/>
        </p:nvSpPr>
        <p:spPr>
          <a:xfrm>
            <a:off x="66498" y="6652093"/>
            <a:ext cx="3101403" cy="17645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lang="ru-RU" dirty="0" smtClean="0"/>
              <a:t>Начальник ОВПТТ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lang="ru-RU" dirty="0" smtClean="0"/>
              <a:t>М.П. Степин</a:t>
            </a:r>
            <a:endParaRPr dirty="0"/>
          </a:p>
        </p:txBody>
      </p:sp>
      <p:pic>
        <p:nvPicPr>
          <p:cNvPr id="250" name="9D9676A9-9ACF-4CF8-9ABE-2AA17E83CE5F-L0-001.jpeg" descr="9D9676A9-9ACF-4CF8-9ABE-2AA17E83CE5F-L0-001.jpeg"/>
          <p:cNvPicPr>
            <a:picLocks noChangeAspect="1"/>
          </p:cNvPicPr>
          <p:nvPr/>
        </p:nvPicPr>
        <p:blipFill>
          <a:blip r:embed="rId3">
            <a:extLst/>
          </a:blip>
          <a:srcRect r="1"/>
          <a:stretch>
            <a:fillRect/>
          </a:stretch>
        </p:blipFill>
        <p:spPr>
          <a:xfrm>
            <a:off x="265833" y="323466"/>
            <a:ext cx="12472988" cy="593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1" extrusionOk="0">
                <a:moveTo>
                  <a:pt x="12313" y="0"/>
                </a:moveTo>
                <a:lnTo>
                  <a:pt x="12339" y="224"/>
                </a:lnTo>
                <a:cubicBezTo>
                  <a:pt x="11875" y="403"/>
                  <a:pt x="12732" y="588"/>
                  <a:pt x="12445" y="224"/>
                </a:cubicBezTo>
                <a:cubicBezTo>
                  <a:pt x="12902" y="-49"/>
                  <a:pt x="12318" y="90"/>
                  <a:pt x="12313" y="0"/>
                </a:cubicBezTo>
                <a:close/>
                <a:moveTo>
                  <a:pt x="12817" y="0"/>
                </a:moveTo>
                <a:cubicBezTo>
                  <a:pt x="12870" y="429"/>
                  <a:pt x="13147" y="40"/>
                  <a:pt x="13267" y="224"/>
                </a:cubicBezTo>
                <a:cubicBezTo>
                  <a:pt x="13028" y="536"/>
                  <a:pt x="13702" y="307"/>
                  <a:pt x="13666" y="446"/>
                </a:cubicBezTo>
                <a:cubicBezTo>
                  <a:pt x="13730" y="1045"/>
                  <a:pt x="13198" y="428"/>
                  <a:pt x="13348" y="835"/>
                </a:cubicBezTo>
                <a:cubicBezTo>
                  <a:pt x="13266" y="888"/>
                  <a:pt x="12932" y="908"/>
                  <a:pt x="13162" y="1002"/>
                </a:cubicBezTo>
                <a:cubicBezTo>
                  <a:pt x="13395" y="1263"/>
                  <a:pt x="12964" y="1156"/>
                  <a:pt x="13162" y="1281"/>
                </a:cubicBezTo>
                <a:cubicBezTo>
                  <a:pt x="13239" y="1707"/>
                  <a:pt x="12828" y="1473"/>
                  <a:pt x="12764" y="1726"/>
                </a:cubicBezTo>
                <a:cubicBezTo>
                  <a:pt x="12697" y="1508"/>
                  <a:pt x="11973" y="1837"/>
                  <a:pt x="12286" y="1281"/>
                </a:cubicBezTo>
                <a:cubicBezTo>
                  <a:pt x="11963" y="1737"/>
                  <a:pt x="12147" y="1068"/>
                  <a:pt x="11889" y="1170"/>
                </a:cubicBezTo>
                <a:cubicBezTo>
                  <a:pt x="11673" y="1392"/>
                  <a:pt x="12179" y="1304"/>
                  <a:pt x="11889" y="1559"/>
                </a:cubicBezTo>
                <a:cubicBezTo>
                  <a:pt x="12059" y="1815"/>
                  <a:pt x="11792" y="1804"/>
                  <a:pt x="11729" y="1893"/>
                </a:cubicBezTo>
                <a:cubicBezTo>
                  <a:pt x="11702" y="2421"/>
                  <a:pt x="11199" y="1384"/>
                  <a:pt x="11331" y="2117"/>
                </a:cubicBezTo>
                <a:cubicBezTo>
                  <a:pt x="11074" y="1929"/>
                  <a:pt x="11239" y="2698"/>
                  <a:pt x="11012" y="2450"/>
                </a:cubicBezTo>
                <a:cubicBezTo>
                  <a:pt x="10949" y="2025"/>
                  <a:pt x="10672" y="2519"/>
                  <a:pt x="10562" y="2172"/>
                </a:cubicBezTo>
                <a:cubicBezTo>
                  <a:pt x="10309" y="2204"/>
                  <a:pt x="10470" y="1989"/>
                  <a:pt x="10535" y="1839"/>
                </a:cubicBezTo>
                <a:cubicBezTo>
                  <a:pt x="10245" y="1219"/>
                  <a:pt x="10434" y="2190"/>
                  <a:pt x="10190" y="1950"/>
                </a:cubicBezTo>
                <a:cubicBezTo>
                  <a:pt x="10423" y="2810"/>
                  <a:pt x="9471" y="1896"/>
                  <a:pt x="9792" y="2339"/>
                </a:cubicBezTo>
                <a:cubicBezTo>
                  <a:pt x="9647" y="2808"/>
                  <a:pt x="9283" y="2256"/>
                  <a:pt x="9075" y="2395"/>
                </a:cubicBezTo>
                <a:cubicBezTo>
                  <a:pt x="8923" y="2069"/>
                  <a:pt x="9433" y="2436"/>
                  <a:pt x="9341" y="2172"/>
                </a:cubicBezTo>
                <a:cubicBezTo>
                  <a:pt x="9744" y="2156"/>
                  <a:pt x="9042" y="1772"/>
                  <a:pt x="9022" y="1950"/>
                </a:cubicBezTo>
                <a:cubicBezTo>
                  <a:pt x="8888" y="2232"/>
                  <a:pt x="8854" y="1533"/>
                  <a:pt x="8996" y="1559"/>
                </a:cubicBezTo>
                <a:cubicBezTo>
                  <a:pt x="8974" y="2029"/>
                  <a:pt x="9525" y="1153"/>
                  <a:pt x="8969" y="1448"/>
                </a:cubicBezTo>
                <a:cubicBezTo>
                  <a:pt x="9224" y="1179"/>
                  <a:pt x="8805" y="1137"/>
                  <a:pt x="8757" y="1335"/>
                </a:cubicBezTo>
                <a:cubicBezTo>
                  <a:pt x="8697" y="894"/>
                  <a:pt x="8639" y="1322"/>
                  <a:pt x="8678" y="1504"/>
                </a:cubicBezTo>
                <a:cubicBezTo>
                  <a:pt x="8626" y="2117"/>
                  <a:pt x="8327" y="2016"/>
                  <a:pt x="8093" y="1781"/>
                </a:cubicBezTo>
                <a:cubicBezTo>
                  <a:pt x="7838" y="1875"/>
                  <a:pt x="7606" y="1592"/>
                  <a:pt x="7430" y="1448"/>
                </a:cubicBezTo>
                <a:cubicBezTo>
                  <a:pt x="7388" y="796"/>
                  <a:pt x="7430" y="1715"/>
                  <a:pt x="7271" y="1393"/>
                </a:cubicBezTo>
                <a:cubicBezTo>
                  <a:pt x="7272" y="1985"/>
                  <a:pt x="6917" y="1631"/>
                  <a:pt x="6793" y="1559"/>
                </a:cubicBezTo>
                <a:cubicBezTo>
                  <a:pt x="6830" y="2210"/>
                  <a:pt x="6309" y="1642"/>
                  <a:pt x="6156" y="1839"/>
                </a:cubicBezTo>
                <a:lnTo>
                  <a:pt x="6210" y="1726"/>
                </a:lnTo>
                <a:cubicBezTo>
                  <a:pt x="6266" y="1049"/>
                  <a:pt x="5979" y="2098"/>
                  <a:pt x="5865" y="1781"/>
                </a:cubicBezTo>
                <a:cubicBezTo>
                  <a:pt x="5877" y="1593"/>
                  <a:pt x="5510" y="1584"/>
                  <a:pt x="5785" y="1393"/>
                </a:cubicBezTo>
                <a:cubicBezTo>
                  <a:pt x="5663" y="1326"/>
                  <a:pt x="5498" y="1142"/>
                  <a:pt x="5466" y="1504"/>
                </a:cubicBezTo>
                <a:cubicBezTo>
                  <a:pt x="5620" y="2385"/>
                  <a:pt x="4877" y="1245"/>
                  <a:pt x="5041" y="2059"/>
                </a:cubicBezTo>
                <a:cubicBezTo>
                  <a:pt x="5329" y="2240"/>
                  <a:pt x="5688" y="1983"/>
                  <a:pt x="5759" y="2786"/>
                </a:cubicBezTo>
                <a:cubicBezTo>
                  <a:pt x="5476" y="2704"/>
                  <a:pt x="5275" y="3007"/>
                  <a:pt x="5015" y="3119"/>
                </a:cubicBezTo>
                <a:cubicBezTo>
                  <a:pt x="5011" y="2669"/>
                  <a:pt x="4765" y="3170"/>
                  <a:pt x="4670" y="3007"/>
                </a:cubicBezTo>
                <a:cubicBezTo>
                  <a:pt x="4425" y="2659"/>
                  <a:pt x="4766" y="2714"/>
                  <a:pt x="4617" y="2395"/>
                </a:cubicBezTo>
                <a:cubicBezTo>
                  <a:pt x="4389" y="3253"/>
                  <a:pt x="4559" y="1932"/>
                  <a:pt x="4379" y="2450"/>
                </a:cubicBezTo>
                <a:cubicBezTo>
                  <a:pt x="4430" y="1881"/>
                  <a:pt x="4092" y="2520"/>
                  <a:pt x="4325" y="2506"/>
                </a:cubicBezTo>
                <a:cubicBezTo>
                  <a:pt x="4476" y="2782"/>
                  <a:pt x="3979" y="2579"/>
                  <a:pt x="4379" y="2786"/>
                </a:cubicBezTo>
                <a:cubicBezTo>
                  <a:pt x="4556" y="3381"/>
                  <a:pt x="4048" y="2987"/>
                  <a:pt x="3980" y="3119"/>
                </a:cubicBezTo>
                <a:cubicBezTo>
                  <a:pt x="3878" y="3132"/>
                  <a:pt x="3856" y="3128"/>
                  <a:pt x="3818" y="3128"/>
                </a:cubicBezTo>
                <a:cubicBezTo>
                  <a:pt x="3912" y="3141"/>
                  <a:pt x="4043" y="3198"/>
                  <a:pt x="4008" y="3397"/>
                </a:cubicBezTo>
                <a:cubicBezTo>
                  <a:pt x="4579" y="3358"/>
                  <a:pt x="3996" y="3535"/>
                  <a:pt x="4219" y="3730"/>
                </a:cubicBezTo>
                <a:cubicBezTo>
                  <a:pt x="4462" y="3807"/>
                  <a:pt x="4616" y="4147"/>
                  <a:pt x="4909" y="3898"/>
                </a:cubicBezTo>
                <a:cubicBezTo>
                  <a:pt x="4801" y="4344"/>
                  <a:pt x="5278" y="4100"/>
                  <a:pt x="4989" y="4567"/>
                </a:cubicBezTo>
                <a:cubicBezTo>
                  <a:pt x="5076" y="5000"/>
                  <a:pt x="4712" y="4441"/>
                  <a:pt x="4830" y="5012"/>
                </a:cubicBezTo>
                <a:cubicBezTo>
                  <a:pt x="4617" y="4957"/>
                  <a:pt x="4143" y="5331"/>
                  <a:pt x="4034" y="4900"/>
                </a:cubicBezTo>
                <a:cubicBezTo>
                  <a:pt x="3784" y="4958"/>
                  <a:pt x="3556" y="4874"/>
                  <a:pt x="3318" y="4734"/>
                </a:cubicBezTo>
                <a:cubicBezTo>
                  <a:pt x="3033" y="4533"/>
                  <a:pt x="3075" y="4923"/>
                  <a:pt x="3105" y="5345"/>
                </a:cubicBezTo>
                <a:cubicBezTo>
                  <a:pt x="3354" y="5581"/>
                  <a:pt x="2954" y="5906"/>
                  <a:pt x="2893" y="5569"/>
                </a:cubicBezTo>
                <a:cubicBezTo>
                  <a:pt x="2845" y="5895"/>
                  <a:pt x="3162" y="5596"/>
                  <a:pt x="3078" y="5960"/>
                </a:cubicBezTo>
                <a:cubicBezTo>
                  <a:pt x="3616" y="6122"/>
                  <a:pt x="2782" y="6446"/>
                  <a:pt x="3264" y="6460"/>
                </a:cubicBezTo>
                <a:cubicBezTo>
                  <a:pt x="3240" y="6869"/>
                  <a:pt x="3480" y="6238"/>
                  <a:pt x="3502" y="6626"/>
                </a:cubicBezTo>
                <a:cubicBezTo>
                  <a:pt x="3765" y="6552"/>
                  <a:pt x="4084" y="6581"/>
                  <a:pt x="4379" y="6738"/>
                </a:cubicBezTo>
                <a:cubicBezTo>
                  <a:pt x="4338" y="7171"/>
                  <a:pt x="4641" y="6599"/>
                  <a:pt x="4644" y="6904"/>
                </a:cubicBezTo>
                <a:cubicBezTo>
                  <a:pt x="4772" y="7303"/>
                  <a:pt x="4816" y="6653"/>
                  <a:pt x="4936" y="6738"/>
                </a:cubicBezTo>
                <a:cubicBezTo>
                  <a:pt x="5169" y="7424"/>
                  <a:pt x="5220" y="6499"/>
                  <a:pt x="5041" y="6683"/>
                </a:cubicBezTo>
                <a:cubicBezTo>
                  <a:pt x="4881" y="6439"/>
                  <a:pt x="5349" y="6302"/>
                  <a:pt x="5095" y="6238"/>
                </a:cubicBezTo>
                <a:cubicBezTo>
                  <a:pt x="5003" y="5502"/>
                  <a:pt x="5373" y="5989"/>
                  <a:pt x="5466" y="5514"/>
                </a:cubicBezTo>
                <a:cubicBezTo>
                  <a:pt x="5771" y="5448"/>
                  <a:pt x="5499" y="6219"/>
                  <a:pt x="5891" y="5847"/>
                </a:cubicBezTo>
                <a:cubicBezTo>
                  <a:pt x="6056" y="6178"/>
                  <a:pt x="5419" y="5868"/>
                  <a:pt x="5971" y="6125"/>
                </a:cubicBezTo>
                <a:cubicBezTo>
                  <a:pt x="6283" y="5738"/>
                  <a:pt x="6004" y="6861"/>
                  <a:pt x="6342" y="6404"/>
                </a:cubicBezTo>
                <a:cubicBezTo>
                  <a:pt x="6631" y="6230"/>
                  <a:pt x="6695" y="6799"/>
                  <a:pt x="6342" y="6683"/>
                </a:cubicBezTo>
                <a:cubicBezTo>
                  <a:pt x="6395" y="6702"/>
                  <a:pt x="6554" y="6887"/>
                  <a:pt x="6581" y="6962"/>
                </a:cubicBezTo>
                <a:cubicBezTo>
                  <a:pt x="6237" y="7200"/>
                  <a:pt x="7186" y="7113"/>
                  <a:pt x="6820" y="6962"/>
                </a:cubicBezTo>
                <a:cubicBezTo>
                  <a:pt x="6670" y="6614"/>
                  <a:pt x="7181" y="7048"/>
                  <a:pt x="7111" y="6794"/>
                </a:cubicBezTo>
                <a:cubicBezTo>
                  <a:pt x="7058" y="6864"/>
                  <a:pt x="6875" y="6457"/>
                  <a:pt x="7058" y="6516"/>
                </a:cubicBezTo>
                <a:cubicBezTo>
                  <a:pt x="6735" y="6128"/>
                  <a:pt x="7334" y="6523"/>
                  <a:pt x="7271" y="6347"/>
                </a:cubicBezTo>
                <a:cubicBezTo>
                  <a:pt x="7536" y="6506"/>
                  <a:pt x="7670" y="6294"/>
                  <a:pt x="7893" y="6280"/>
                </a:cubicBezTo>
                <a:cubicBezTo>
                  <a:pt x="7835" y="6131"/>
                  <a:pt x="7979" y="5636"/>
                  <a:pt x="7669" y="5902"/>
                </a:cubicBezTo>
                <a:cubicBezTo>
                  <a:pt x="7752" y="5424"/>
                  <a:pt x="7289" y="6000"/>
                  <a:pt x="7430" y="5345"/>
                </a:cubicBezTo>
                <a:cubicBezTo>
                  <a:pt x="7094" y="5650"/>
                  <a:pt x="7436" y="4658"/>
                  <a:pt x="7165" y="4900"/>
                </a:cubicBezTo>
                <a:cubicBezTo>
                  <a:pt x="7052" y="5392"/>
                  <a:pt x="7065" y="5789"/>
                  <a:pt x="6820" y="6071"/>
                </a:cubicBezTo>
                <a:cubicBezTo>
                  <a:pt x="6822" y="5543"/>
                  <a:pt x="7111" y="5138"/>
                  <a:pt x="7085" y="4567"/>
                </a:cubicBezTo>
                <a:cubicBezTo>
                  <a:pt x="7392" y="4565"/>
                  <a:pt x="7642" y="4547"/>
                  <a:pt x="7907" y="4845"/>
                </a:cubicBezTo>
                <a:cubicBezTo>
                  <a:pt x="7597" y="5530"/>
                  <a:pt x="8345" y="5199"/>
                  <a:pt x="8040" y="4567"/>
                </a:cubicBezTo>
                <a:cubicBezTo>
                  <a:pt x="8332" y="4452"/>
                  <a:pt x="8523" y="4868"/>
                  <a:pt x="8757" y="4567"/>
                </a:cubicBezTo>
                <a:cubicBezTo>
                  <a:pt x="8761" y="5100"/>
                  <a:pt x="9037" y="4507"/>
                  <a:pt x="9129" y="4678"/>
                </a:cubicBezTo>
                <a:cubicBezTo>
                  <a:pt x="9197" y="4988"/>
                  <a:pt x="9507" y="4694"/>
                  <a:pt x="9367" y="5178"/>
                </a:cubicBezTo>
                <a:cubicBezTo>
                  <a:pt x="9753" y="5488"/>
                  <a:pt x="9152" y="5437"/>
                  <a:pt x="9129" y="5514"/>
                </a:cubicBezTo>
                <a:cubicBezTo>
                  <a:pt x="9146" y="5570"/>
                  <a:pt x="9129" y="5718"/>
                  <a:pt x="9102" y="5736"/>
                </a:cubicBezTo>
                <a:cubicBezTo>
                  <a:pt x="9152" y="6354"/>
                  <a:pt x="9519" y="5967"/>
                  <a:pt x="9632" y="6347"/>
                </a:cubicBezTo>
                <a:cubicBezTo>
                  <a:pt x="9126" y="6233"/>
                  <a:pt x="9686" y="6811"/>
                  <a:pt x="9792" y="6571"/>
                </a:cubicBezTo>
                <a:cubicBezTo>
                  <a:pt x="10158" y="7055"/>
                  <a:pt x="9881" y="5960"/>
                  <a:pt x="10216" y="6238"/>
                </a:cubicBezTo>
                <a:cubicBezTo>
                  <a:pt x="10001" y="5959"/>
                  <a:pt x="10500" y="5886"/>
                  <a:pt x="10509" y="5960"/>
                </a:cubicBezTo>
                <a:cubicBezTo>
                  <a:pt x="10507" y="5330"/>
                  <a:pt x="9966" y="5883"/>
                  <a:pt x="10031" y="5068"/>
                </a:cubicBezTo>
                <a:cubicBezTo>
                  <a:pt x="9716" y="5278"/>
                  <a:pt x="10070" y="4249"/>
                  <a:pt x="10136" y="4621"/>
                </a:cubicBezTo>
                <a:cubicBezTo>
                  <a:pt x="10374" y="4591"/>
                  <a:pt x="10529" y="4592"/>
                  <a:pt x="10693" y="4845"/>
                </a:cubicBezTo>
                <a:cubicBezTo>
                  <a:pt x="10579" y="5430"/>
                  <a:pt x="10880" y="5110"/>
                  <a:pt x="11038" y="5291"/>
                </a:cubicBezTo>
                <a:cubicBezTo>
                  <a:pt x="11218" y="5743"/>
                  <a:pt x="10621" y="5519"/>
                  <a:pt x="11038" y="5736"/>
                </a:cubicBezTo>
                <a:cubicBezTo>
                  <a:pt x="11202" y="6190"/>
                  <a:pt x="10729" y="6173"/>
                  <a:pt x="10641" y="6238"/>
                </a:cubicBezTo>
                <a:cubicBezTo>
                  <a:pt x="10483" y="6695"/>
                  <a:pt x="10847" y="6274"/>
                  <a:pt x="10933" y="6571"/>
                </a:cubicBezTo>
                <a:cubicBezTo>
                  <a:pt x="11000" y="7063"/>
                  <a:pt x="11434" y="6738"/>
                  <a:pt x="11623" y="6904"/>
                </a:cubicBezTo>
                <a:cubicBezTo>
                  <a:pt x="11715" y="6641"/>
                  <a:pt x="11798" y="6727"/>
                  <a:pt x="11861" y="6904"/>
                </a:cubicBezTo>
                <a:cubicBezTo>
                  <a:pt x="11911" y="6575"/>
                  <a:pt x="12239" y="6712"/>
                  <a:pt x="12392" y="6683"/>
                </a:cubicBezTo>
                <a:cubicBezTo>
                  <a:pt x="12700" y="6561"/>
                  <a:pt x="12190" y="7850"/>
                  <a:pt x="12579" y="7462"/>
                </a:cubicBezTo>
                <a:cubicBezTo>
                  <a:pt x="12658" y="7802"/>
                  <a:pt x="12250" y="7644"/>
                  <a:pt x="12445" y="8019"/>
                </a:cubicBezTo>
                <a:cubicBezTo>
                  <a:pt x="11827" y="8219"/>
                  <a:pt x="12586" y="8327"/>
                  <a:pt x="12631" y="8355"/>
                </a:cubicBezTo>
                <a:cubicBezTo>
                  <a:pt x="12760" y="8696"/>
                  <a:pt x="12534" y="8362"/>
                  <a:pt x="12551" y="8631"/>
                </a:cubicBezTo>
                <a:cubicBezTo>
                  <a:pt x="12833" y="8957"/>
                  <a:pt x="12357" y="8663"/>
                  <a:pt x="12525" y="9021"/>
                </a:cubicBezTo>
                <a:cubicBezTo>
                  <a:pt x="12063" y="9168"/>
                  <a:pt x="12806" y="8984"/>
                  <a:pt x="12658" y="9523"/>
                </a:cubicBezTo>
                <a:cubicBezTo>
                  <a:pt x="12475" y="9463"/>
                  <a:pt x="12674" y="9954"/>
                  <a:pt x="12525" y="9968"/>
                </a:cubicBezTo>
                <a:cubicBezTo>
                  <a:pt x="12495" y="9570"/>
                  <a:pt x="12066" y="10033"/>
                  <a:pt x="11915" y="9801"/>
                </a:cubicBezTo>
                <a:cubicBezTo>
                  <a:pt x="11775" y="9809"/>
                  <a:pt x="11810" y="9376"/>
                  <a:pt x="11676" y="9412"/>
                </a:cubicBezTo>
                <a:cubicBezTo>
                  <a:pt x="11669" y="9234"/>
                  <a:pt x="11259" y="9219"/>
                  <a:pt x="11410" y="9579"/>
                </a:cubicBezTo>
                <a:cubicBezTo>
                  <a:pt x="11758" y="9426"/>
                  <a:pt x="11410" y="10392"/>
                  <a:pt x="11225" y="10023"/>
                </a:cubicBezTo>
                <a:cubicBezTo>
                  <a:pt x="11315" y="10521"/>
                  <a:pt x="10776" y="9898"/>
                  <a:pt x="11038" y="10637"/>
                </a:cubicBezTo>
                <a:cubicBezTo>
                  <a:pt x="10830" y="10761"/>
                  <a:pt x="10624" y="10928"/>
                  <a:pt x="10402" y="10692"/>
                </a:cubicBezTo>
                <a:cubicBezTo>
                  <a:pt x="10225" y="11126"/>
                  <a:pt x="10281" y="10220"/>
                  <a:pt x="10164" y="10190"/>
                </a:cubicBezTo>
                <a:cubicBezTo>
                  <a:pt x="10044" y="9848"/>
                  <a:pt x="10107" y="10877"/>
                  <a:pt x="9977" y="10190"/>
                </a:cubicBezTo>
                <a:cubicBezTo>
                  <a:pt x="9507" y="10401"/>
                  <a:pt x="10158" y="10157"/>
                  <a:pt x="9924" y="10692"/>
                </a:cubicBezTo>
                <a:cubicBezTo>
                  <a:pt x="9971" y="11392"/>
                  <a:pt x="9430" y="10425"/>
                  <a:pt x="9526" y="11025"/>
                </a:cubicBezTo>
                <a:cubicBezTo>
                  <a:pt x="9116" y="10673"/>
                  <a:pt x="9364" y="11650"/>
                  <a:pt x="9022" y="11361"/>
                </a:cubicBezTo>
                <a:cubicBezTo>
                  <a:pt x="8922" y="10879"/>
                  <a:pt x="8657" y="11610"/>
                  <a:pt x="8491" y="11305"/>
                </a:cubicBezTo>
                <a:cubicBezTo>
                  <a:pt x="8207" y="10933"/>
                  <a:pt x="8745" y="10373"/>
                  <a:pt x="8226" y="10581"/>
                </a:cubicBezTo>
                <a:cubicBezTo>
                  <a:pt x="8366" y="11046"/>
                  <a:pt x="8140" y="10998"/>
                  <a:pt x="8040" y="11083"/>
                </a:cubicBezTo>
                <a:cubicBezTo>
                  <a:pt x="8365" y="11940"/>
                  <a:pt x="7465" y="10930"/>
                  <a:pt x="7616" y="11528"/>
                </a:cubicBezTo>
                <a:cubicBezTo>
                  <a:pt x="7834" y="12136"/>
                  <a:pt x="7179" y="11325"/>
                  <a:pt x="7191" y="11972"/>
                </a:cubicBezTo>
                <a:cubicBezTo>
                  <a:pt x="6869" y="12036"/>
                  <a:pt x="7058" y="11817"/>
                  <a:pt x="7111" y="11583"/>
                </a:cubicBezTo>
                <a:cubicBezTo>
                  <a:pt x="7359" y="11212"/>
                  <a:pt x="6772" y="11396"/>
                  <a:pt x="6740" y="11528"/>
                </a:cubicBezTo>
                <a:cubicBezTo>
                  <a:pt x="6372" y="11230"/>
                  <a:pt x="6991" y="10466"/>
                  <a:pt x="6475" y="10804"/>
                </a:cubicBezTo>
                <a:cubicBezTo>
                  <a:pt x="6353" y="10380"/>
                  <a:pt x="6508" y="11497"/>
                  <a:pt x="6236" y="11192"/>
                </a:cubicBezTo>
                <a:cubicBezTo>
                  <a:pt x="6432" y="11856"/>
                  <a:pt x="5974" y="11359"/>
                  <a:pt x="5891" y="11528"/>
                </a:cubicBezTo>
                <a:cubicBezTo>
                  <a:pt x="5594" y="11383"/>
                  <a:pt x="5808" y="11641"/>
                  <a:pt x="5865" y="11749"/>
                </a:cubicBezTo>
                <a:cubicBezTo>
                  <a:pt x="5453" y="11887"/>
                  <a:pt x="5990" y="12011"/>
                  <a:pt x="6023" y="11972"/>
                </a:cubicBezTo>
                <a:cubicBezTo>
                  <a:pt x="6163" y="12246"/>
                  <a:pt x="5732" y="12064"/>
                  <a:pt x="5971" y="12418"/>
                </a:cubicBezTo>
                <a:cubicBezTo>
                  <a:pt x="5770" y="12410"/>
                  <a:pt x="5152" y="12916"/>
                  <a:pt x="5254" y="12029"/>
                </a:cubicBezTo>
                <a:cubicBezTo>
                  <a:pt x="5513" y="12215"/>
                  <a:pt x="5479" y="11387"/>
                  <a:pt x="5201" y="11861"/>
                </a:cubicBezTo>
                <a:cubicBezTo>
                  <a:pt x="5245" y="11276"/>
                  <a:pt x="4898" y="12167"/>
                  <a:pt x="4803" y="11807"/>
                </a:cubicBezTo>
                <a:cubicBezTo>
                  <a:pt x="4688" y="12167"/>
                  <a:pt x="4407" y="11818"/>
                  <a:pt x="4299" y="12140"/>
                </a:cubicBezTo>
                <a:cubicBezTo>
                  <a:pt x="4302" y="11734"/>
                  <a:pt x="4162" y="11143"/>
                  <a:pt x="4485" y="11192"/>
                </a:cubicBezTo>
                <a:cubicBezTo>
                  <a:pt x="4870" y="10727"/>
                  <a:pt x="4665" y="10968"/>
                  <a:pt x="4405" y="11025"/>
                </a:cubicBezTo>
                <a:cubicBezTo>
                  <a:pt x="4355" y="10844"/>
                  <a:pt x="4589" y="10076"/>
                  <a:pt x="4246" y="10637"/>
                </a:cubicBezTo>
                <a:cubicBezTo>
                  <a:pt x="4031" y="10161"/>
                  <a:pt x="4210" y="11239"/>
                  <a:pt x="3954" y="10970"/>
                </a:cubicBezTo>
                <a:cubicBezTo>
                  <a:pt x="3988" y="10567"/>
                  <a:pt x="3654" y="10642"/>
                  <a:pt x="3502" y="10581"/>
                </a:cubicBezTo>
                <a:cubicBezTo>
                  <a:pt x="3676" y="10702"/>
                  <a:pt x="3753" y="11053"/>
                  <a:pt x="3901" y="11137"/>
                </a:cubicBezTo>
                <a:cubicBezTo>
                  <a:pt x="3718" y="11341"/>
                  <a:pt x="3888" y="11889"/>
                  <a:pt x="3821" y="12194"/>
                </a:cubicBezTo>
                <a:lnTo>
                  <a:pt x="3423" y="12194"/>
                </a:lnTo>
                <a:cubicBezTo>
                  <a:pt x="3269" y="12193"/>
                  <a:pt x="3212" y="11980"/>
                  <a:pt x="3131" y="12252"/>
                </a:cubicBezTo>
                <a:cubicBezTo>
                  <a:pt x="3152" y="11726"/>
                  <a:pt x="2769" y="12034"/>
                  <a:pt x="2654" y="11807"/>
                </a:cubicBezTo>
                <a:cubicBezTo>
                  <a:pt x="2741" y="11935"/>
                  <a:pt x="2708" y="12543"/>
                  <a:pt x="2840" y="12473"/>
                </a:cubicBezTo>
                <a:cubicBezTo>
                  <a:pt x="2941" y="13116"/>
                  <a:pt x="2625" y="12798"/>
                  <a:pt x="2574" y="12530"/>
                </a:cubicBezTo>
                <a:cubicBezTo>
                  <a:pt x="2303" y="12187"/>
                  <a:pt x="2537" y="13061"/>
                  <a:pt x="2203" y="12920"/>
                </a:cubicBezTo>
                <a:cubicBezTo>
                  <a:pt x="1944" y="12540"/>
                  <a:pt x="2283" y="12569"/>
                  <a:pt x="2176" y="12085"/>
                </a:cubicBezTo>
                <a:cubicBezTo>
                  <a:pt x="2398" y="11758"/>
                  <a:pt x="2478" y="11116"/>
                  <a:pt x="2122" y="11807"/>
                </a:cubicBezTo>
                <a:cubicBezTo>
                  <a:pt x="1866" y="12005"/>
                  <a:pt x="2223" y="11328"/>
                  <a:pt x="2150" y="11192"/>
                </a:cubicBezTo>
                <a:cubicBezTo>
                  <a:pt x="1957" y="11480"/>
                  <a:pt x="1816" y="11686"/>
                  <a:pt x="1619" y="11861"/>
                </a:cubicBezTo>
                <a:cubicBezTo>
                  <a:pt x="1593" y="12262"/>
                  <a:pt x="1397" y="12006"/>
                  <a:pt x="1380" y="12418"/>
                </a:cubicBezTo>
                <a:cubicBezTo>
                  <a:pt x="1289" y="12123"/>
                  <a:pt x="1040" y="12739"/>
                  <a:pt x="1088" y="12085"/>
                </a:cubicBezTo>
                <a:cubicBezTo>
                  <a:pt x="863" y="12415"/>
                  <a:pt x="826" y="11511"/>
                  <a:pt x="1061" y="11583"/>
                </a:cubicBezTo>
                <a:cubicBezTo>
                  <a:pt x="1204" y="11159"/>
                  <a:pt x="885" y="11730"/>
                  <a:pt x="981" y="11305"/>
                </a:cubicBezTo>
                <a:cubicBezTo>
                  <a:pt x="920" y="10687"/>
                  <a:pt x="450" y="11283"/>
                  <a:pt x="796" y="11416"/>
                </a:cubicBezTo>
                <a:cubicBezTo>
                  <a:pt x="831" y="12075"/>
                  <a:pt x="295" y="11568"/>
                  <a:pt x="531" y="11192"/>
                </a:cubicBezTo>
                <a:cubicBezTo>
                  <a:pt x="331" y="11037"/>
                  <a:pt x="415" y="10350"/>
                  <a:pt x="212" y="10246"/>
                </a:cubicBezTo>
                <a:cubicBezTo>
                  <a:pt x="387" y="10724"/>
                  <a:pt x="482" y="11900"/>
                  <a:pt x="0" y="11583"/>
                </a:cubicBezTo>
                <a:lnTo>
                  <a:pt x="0" y="18823"/>
                </a:lnTo>
                <a:cubicBezTo>
                  <a:pt x="69" y="19001"/>
                  <a:pt x="270" y="18715"/>
                  <a:pt x="107" y="18545"/>
                </a:cubicBezTo>
                <a:cubicBezTo>
                  <a:pt x="339" y="18401"/>
                  <a:pt x="583" y="18386"/>
                  <a:pt x="823" y="18377"/>
                </a:cubicBezTo>
                <a:cubicBezTo>
                  <a:pt x="743" y="18177"/>
                  <a:pt x="973" y="18014"/>
                  <a:pt x="929" y="18321"/>
                </a:cubicBezTo>
                <a:cubicBezTo>
                  <a:pt x="1016" y="18100"/>
                  <a:pt x="1040" y="18611"/>
                  <a:pt x="1061" y="18656"/>
                </a:cubicBezTo>
                <a:cubicBezTo>
                  <a:pt x="1269" y="18539"/>
                  <a:pt x="1155" y="19330"/>
                  <a:pt x="1486" y="18934"/>
                </a:cubicBezTo>
                <a:cubicBezTo>
                  <a:pt x="1486" y="18698"/>
                  <a:pt x="1747" y="18709"/>
                  <a:pt x="1671" y="18989"/>
                </a:cubicBezTo>
                <a:cubicBezTo>
                  <a:pt x="1963" y="19133"/>
                  <a:pt x="2305" y="19397"/>
                  <a:pt x="2654" y="19323"/>
                </a:cubicBezTo>
                <a:cubicBezTo>
                  <a:pt x="2747" y="19160"/>
                  <a:pt x="3115" y="19517"/>
                  <a:pt x="3290" y="19212"/>
                </a:cubicBezTo>
                <a:cubicBezTo>
                  <a:pt x="3629" y="19509"/>
                  <a:pt x="3980" y="19166"/>
                  <a:pt x="4325" y="19156"/>
                </a:cubicBezTo>
                <a:cubicBezTo>
                  <a:pt x="4281" y="19119"/>
                  <a:pt x="4192" y="18933"/>
                  <a:pt x="4192" y="18878"/>
                </a:cubicBezTo>
                <a:cubicBezTo>
                  <a:pt x="4431" y="18878"/>
                  <a:pt x="4670" y="18878"/>
                  <a:pt x="4909" y="18878"/>
                </a:cubicBezTo>
                <a:cubicBezTo>
                  <a:pt x="4909" y="18933"/>
                  <a:pt x="5033" y="19083"/>
                  <a:pt x="5095" y="19101"/>
                </a:cubicBezTo>
                <a:cubicBezTo>
                  <a:pt x="5299" y="19588"/>
                  <a:pt x="5644" y="18990"/>
                  <a:pt x="5865" y="19323"/>
                </a:cubicBezTo>
                <a:cubicBezTo>
                  <a:pt x="5949" y="18763"/>
                  <a:pt x="6089" y="19600"/>
                  <a:pt x="5971" y="19602"/>
                </a:cubicBezTo>
                <a:cubicBezTo>
                  <a:pt x="6116" y="20184"/>
                  <a:pt x="5709" y="19791"/>
                  <a:pt x="5918" y="20325"/>
                </a:cubicBezTo>
                <a:cubicBezTo>
                  <a:pt x="5927" y="19591"/>
                  <a:pt x="6185" y="20492"/>
                  <a:pt x="6342" y="20047"/>
                </a:cubicBezTo>
                <a:cubicBezTo>
                  <a:pt x="6401" y="20709"/>
                  <a:pt x="6616" y="19620"/>
                  <a:pt x="6766" y="19991"/>
                </a:cubicBezTo>
                <a:cubicBezTo>
                  <a:pt x="6723" y="19551"/>
                  <a:pt x="7173" y="19889"/>
                  <a:pt x="7271" y="19713"/>
                </a:cubicBezTo>
                <a:cubicBezTo>
                  <a:pt x="7239" y="20235"/>
                  <a:pt x="7594" y="20000"/>
                  <a:pt x="7722" y="20047"/>
                </a:cubicBezTo>
                <a:cubicBezTo>
                  <a:pt x="7877" y="20647"/>
                  <a:pt x="7452" y="20040"/>
                  <a:pt x="7510" y="20436"/>
                </a:cubicBezTo>
                <a:cubicBezTo>
                  <a:pt x="7730" y="20039"/>
                  <a:pt x="7545" y="21179"/>
                  <a:pt x="7855" y="20436"/>
                </a:cubicBezTo>
                <a:cubicBezTo>
                  <a:pt x="7853" y="20653"/>
                  <a:pt x="8216" y="20759"/>
                  <a:pt x="8252" y="20549"/>
                </a:cubicBezTo>
                <a:cubicBezTo>
                  <a:pt x="7979" y="20726"/>
                  <a:pt x="8248" y="20080"/>
                  <a:pt x="8014" y="20047"/>
                </a:cubicBezTo>
                <a:cubicBezTo>
                  <a:pt x="8226" y="20198"/>
                  <a:pt x="8271" y="19594"/>
                  <a:pt x="8518" y="19770"/>
                </a:cubicBezTo>
                <a:cubicBezTo>
                  <a:pt x="8418" y="20160"/>
                  <a:pt x="9025" y="19926"/>
                  <a:pt x="8624" y="19825"/>
                </a:cubicBezTo>
                <a:cubicBezTo>
                  <a:pt x="8652" y="19770"/>
                  <a:pt x="8665" y="19734"/>
                  <a:pt x="8667" y="19708"/>
                </a:cubicBezTo>
                <a:cubicBezTo>
                  <a:pt x="8610" y="19764"/>
                  <a:pt x="8551" y="19708"/>
                  <a:pt x="8503" y="19616"/>
                </a:cubicBezTo>
                <a:cubicBezTo>
                  <a:pt x="8450" y="19588"/>
                  <a:pt x="8412" y="19518"/>
                  <a:pt x="8423" y="19355"/>
                </a:cubicBezTo>
                <a:cubicBezTo>
                  <a:pt x="8418" y="19316"/>
                  <a:pt x="8412" y="19275"/>
                  <a:pt x="8413" y="19241"/>
                </a:cubicBezTo>
                <a:cubicBezTo>
                  <a:pt x="8206" y="19515"/>
                  <a:pt x="8179" y="18609"/>
                  <a:pt x="8412" y="18989"/>
                </a:cubicBezTo>
                <a:cubicBezTo>
                  <a:pt x="8455" y="18627"/>
                  <a:pt x="8878" y="19239"/>
                  <a:pt x="8730" y="18545"/>
                </a:cubicBezTo>
                <a:cubicBezTo>
                  <a:pt x="9317" y="18262"/>
                  <a:pt x="8601" y="18680"/>
                  <a:pt x="8784" y="18099"/>
                </a:cubicBezTo>
                <a:cubicBezTo>
                  <a:pt x="8317" y="18047"/>
                  <a:pt x="7829" y="18130"/>
                  <a:pt x="7377" y="17987"/>
                </a:cubicBezTo>
                <a:cubicBezTo>
                  <a:pt x="7536" y="17308"/>
                  <a:pt x="7023" y="17981"/>
                  <a:pt x="7032" y="17430"/>
                </a:cubicBezTo>
                <a:cubicBezTo>
                  <a:pt x="6812" y="17565"/>
                  <a:pt x="6774" y="17286"/>
                  <a:pt x="6661" y="17039"/>
                </a:cubicBezTo>
                <a:cubicBezTo>
                  <a:pt x="6766" y="16545"/>
                  <a:pt x="6806" y="17366"/>
                  <a:pt x="6979" y="17097"/>
                </a:cubicBezTo>
                <a:cubicBezTo>
                  <a:pt x="7171" y="16657"/>
                  <a:pt x="7365" y="17236"/>
                  <a:pt x="7536" y="17208"/>
                </a:cubicBezTo>
                <a:cubicBezTo>
                  <a:pt x="7788" y="16692"/>
                  <a:pt x="8226" y="17263"/>
                  <a:pt x="8545" y="17097"/>
                </a:cubicBezTo>
                <a:cubicBezTo>
                  <a:pt x="8446" y="17702"/>
                  <a:pt x="8926" y="17042"/>
                  <a:pt x="8863" y="17597"/>
                </a:cubicBezTo>
                <a:cubicBezTo>
                  <a:pt x="9096" y="17018"/>
                  <a:pt x="9142" y="18155"/>
                  <a:pt x="9261" y="17708"/>
                </a:cubicBezTo>
                <a:cubicBezTo>
                  <a:pt x="9403" y="18134"/>
                  <a:pt x="9632" y="17186"/>
                  <a:pt x="9819" y="17763"/>
                </a:cubicBezTo>
                <a:cubicBezTo>
                  <a:pt x="9519" y="18407"/>
                  <a:pt x="10141" y="18111"/>
                  <a:pt x="10271" y="18307"/>
                </a:cubicBezTo>
                <a:cubicBezTo>
                  <a:pt x="10349" y="18322"/>
                  <a:pt x="10426" y="18337"/>
                  <a:pt x="10504" y="18357"/>
                </a:cubicBezTo>
                <a:cubicBezTo>
                  <a:pt x="10612" y="18313"/>
                  <a:pt x="10699" y="18229"/>
                  <a:pt x="10854" y="18210"/>
                </a:cubicBezTo>
                <a:cubicBezTo>
                  <a:pt x="10850" y="18172"/>
                  <a:pt x="10839" y="18144"/>
                  <a:pt x="10825" y="18121"/>
                </a:cubicBezTo>
                <a:cubicBezTo>
                  <a:pt x="10800" y="18104"/>
                  <a:pt x="10778" y="18083"/>
                  <a:pt x="10757" y="18057"/>
                </a:cubicBezTo>
                <a:cubicBezTo>
                  <a:pt x="10617" y="17993"/>
                  <a:pt x="10364" y="18098"/>
                  <a:pt x="10269" y="17987"/>
                </a:cubicBezTo>
                <a:cubicBezTo>
                  <a:pt x="10067" y="17514"/>
                  <a:pt x="10516" y="17978"/>
                  <a:pt x="10455" y="17708"/>
                </a:cubicBezTo>
                <a:cubicBezTo>
                  <a:pt x="10452" y="17641"/>
                  <a:pt x="10454" y="17596"/>
                  <a:pt x="10460" y="17564"/>
                </a:cubicBezTo>
                <a:cubicBezTo>
                  <a:pt x="10422" y="17541"/>
                  <a:pt x="10373" y="17505"/>
                  <a:pt x="10296" y="17430"/>
                </a:cubicBezTo>
                <a:cubicBezTo>
                  <a:pt x="10201" y="17091"/>
                  <a:pt x="10726" y="17497"/>
                  <a:pt x="10747" y="17039"/>
                </a:cubicBezTo>
                <a:cubicBezTo>
                  <a:pt x="10438" y="16700"/>
                  <a:pt x="9917" y="17114"/>
                  <a:pt x="9739" y="16373"/>
                </a:cubicBezTo>
                <a:cubicBezTo>
                  <a:pt x="9927" y="16241"/>
                  <a:pt x="9986" y="16284"/>
                  <a:pt x="10136" y="16428"/>
                </a:cubicBezTo>
                <a:cubicBezTo>
                  <a:pt x="10246" y="15801"/>
                  <a:pt x="10810" y="16234"/>
                  <a:pt x="11065" y="16093"/>
                </a:cubicBezTo>
                <a:cubicBezTo>
                  <a:pt x="11142" y="16126"/>
                  <a:pt x="11522" y="16075"/>
                  <a:pt x="11331" y="16315"/>
                </a:cubicBezTo>
                <a:cubicBezTo>
                  <a:pt x="11163" y="17092"/>
                  <a:pt x="11858" y="16379"/>
                  <a:pt x="11994" y="16706"/>
                </a:cubicBezTo>
                <a:cubicBezTo>
                  <a:pt x="12110" y="17080"/>
                  <a:pt x="12218" y="17133"/>
                  <a:pt x="12307" y="16982"/>
                </a:cubicBezTo>
                <a:cubicBezTo>
                  <a:pt x="12312" y="16947"/>
                  <a:pt x="12319" y="16918"/>
                  <a:pt x="12331" y="16895"/>
                </a:cubicBezTo>
                <a:cubicBezTo>
                  <a:pt x="12266" y="16659"/>
                  <a:pt x="12387" y="16597"/>
                  <a:pt x="12504" y="16579"/>
                </a:cubicBezTo>
                <a:cubicBezTo>
                  <a:pt x="12525" y="16555"/>
                  <a:pt x="12574" y="16541"/>
                  <a:pt x="12666" y="16540"/>
                </a:cubicBezTo>
                <a:cubicBezTo>
                  <a:pt x="12652" y="16528"/>
                  <a:pt x="12625" y="16509"/>
                  <a:pt x="12579" y="16483"/>
                </a:cubicBezTo>
                <a:cubicBezTo>
                  <a:pt x="12592" y="16050"/>
                  <a:pt x="13002" y="16191"/>
                  <a:pt x="13162" y="16150"/>
                </a:cubicBezTo>
                <a:cubicBezTo>
                  <a:pt x="13218" y="16019"/>
                  <a:pt x="13551" y="16566"/>
                  <a:pt x="13401" y="16651"/>
                </a:cubicBezTo>
                <a:cubicBezTo>
                  <a:pt x="13676" y="17027"/>
                  <a:pt x="14070" y="16734"/>
                  <a:pt x="14356" y="17152"/>
                </a:cubicBezTo>
                <a:cubicBezTo>
                  <a:pt x="14352" y="17194"/>
                  <a:pt x="14353" y="17220"/>
                  <a:pt x="14352" y="17254"/>
                </a:cubicBezTo>
                <a:cubicBezTo>
                  <a:pt x="14363" y="17271"/>
                  <a:pt x="14374" y="17287"/>
                  <a:pt x="14382" y="17318"/>
                </a:cubicBezTo>
                <a:cubicBezTo>
                  <a:pt x="14367" y="17323"/>
                  <a:pt x="14361" y="17333"/>
                  <a:pt x="14349" y="17339"/>
                </a:cubicBezTo>
                <a:cubicBezTo>
                  <a:pt x="14356" y="17630"/>
                  <a:pt x="14476" y="17494"/>
                  <a:pt x="14507" y="17270"/>
                </a:cubicBezTo>
                <a:cubicBezTo>
                  <a:pt x="14506" y="17231"/>
                  <a:pt x="14506" y="17194"/>
                  <a:pt x="14512" y="17172"/>
                </a:cubicBezTo>
                <a:cubicBezTo>
                  <a:pt x="14513" y="17110"/>
                  <a:pt x="14508" y="17045"/>
                  <a:pt x="14489" y="16984"/>
                </a:cubicBezTo>
                <a:cubicBezTo>
                  <a:pt x="14541" y="16977"/>
                  <a:pt x="14556" y="16974"/>
                  <a:pt x="14584" y="16970"/>
                </a:cubicBezTo>
                <a:cubicBezTo>
                  <a:pt x="14589" y="16914"/>
                  <a:pt x="14615" y="16910"/>
                  <a:pt x="14651" y="16930"/>
                </a:cubicBezTo>
                <a:cubicBezTo>
                  <a:pt x="14620" y="16907"/>
                  <a:pt x="14565" y="16865"/>
                  <a:pt x="14568" y="16761"/>
                </a:cubicBezTo>
                <a:cubicBezTo>
                  <a:pt x="15066" y="16598"/>
                  <a:pt x="14537" y="16869"/>
                  <a:pt x="14647" y="16483"/>
                </a:cubicBezTo>
                <a:cubicBezTo>
                  <a:pt x="14864" y="16459"/>
                  <a:pt x="14980" y="16512"/>
                  <a:pt x="15152" y="16651"/>
                </a:cubicBezTo>
                <a:cubicBezTo>
                  <a:pt x="15343" y="17413"/>
                  <a:pt x="15285" y="16146"/>
                  <a:pt x="15524" y="16651"/>
                </a:cubicBezTo>
                <a:cubicBezTo>
                  <a:pt x="15542" y="16770"/>
                  <a:pt x="15585" y="16825"/>
                  <a:pt x="15641" y="16852"/>
                </a:cubicBezTo>
                <a:cubicBezTo>
                  <a:pt x="15681" y="16850"/>
                  <a:pt x="15720" y="16860"/>
                  <a:pt x="15757" y="16875"/>
                </a:cubicBezTo>
                <a:cubicBezTo>
                  <a:pt x="15914" y="16880"/>
                  <a:pt x="16097" y="16829"/>
                  <a:pt x="16134" y="17152"/>
                </a:cubicBezTo>
                <a:cubicBezTo>
                  <a:pt x="16076" y="17361"/>
                  <a:pt x="16064" y="17486"/>
                  <a:pt x="16078" y="17564"/>
                </a:cubicBezTo>
                <a:cubicBezTo>
                  <a:pt x="16073" y="17470"/>
                  <a:pt x="16073" y="17382"/>
                  <a:pt x="16134" y="17375"/>
                </a:cubicBezTo>
                <a:cubicBezTo>
                  <a:pt x="16097" y="17619"/>
                  <a:pt x="16151" y="17665"/>
                  <a:pt x="16219" y="17684"/>
                </a:cubicBezTo>
                <a:cubicBezTo>
                  <a:pt x="16350" y="17689"/>
                  <a:pt x="16515" y="17630"/>
                  <a:pt x="16478" y="17932"/>
                </a:cubicBezTo>
                <a:cubicBezTo>
                  <a:pt x="16360" y="17961"/>
                  <a:pt x="16368" y="18038"/>
                  <a:pt x="16423" y="18118"/>
                </a:cubicBezTo>
                <a:cubicBezTo>
                  <a:pt x="16474" y="18150"/>
                  <a:pt x="16529" y="18191"/>
                  <a:pt x="16563" y="18255"/>
                </a:cubicBezTo>
                <a:cubicBezTo>
                  <a:pt x="16694" y="18348"/>
                  <a:pt x="16854" y="18402"/>
                  <a:pt x="16894" y="18317"/>
                </a:cubicBezTo>
                <a:cubicBezTo>
                  <a:pt x="16898" y="18300"/>
                  <a:pt x="16902" y="18288"/>
                  <a:pt x="16904" y="18265"/>
                </a:cubicBezTo>
                <a:cubicBezTo>
                  <a:pt x="17204" y="18264"/>
                  <a:pt x="17164" y="18389"/>
                  <a:pt x="17047" y="18514"/>
                </a:cubicBezTo>
                <a:cubicBezTo>
                  <a:pt x="17009" y="18561"/>
                  <a:pt x="16958" y="18599"/>
                  <a:pt x="16904" y="18640"/>
                </a:cubicBezTo>
                <a:cubicBezTo>
                  <a:pt x="16884" y="18655"/>
                  <a:pt x="16873" y="18666"/>
                  <a:pt x="16854" y="18679"/>
                </a:cubicBezTo>
                <a:cubicBezTo>
                  <a:pt x="16822" y="18700"/>
                  <a:pt x="16795" y="18722"/>
                  <a:pt x="16766" y="18736"/>
                </a:cubicBezTo>
                <a:cubicBezTo>
                  <a:pt x="16752" y="18745"/>
                  <a:pt x="16726" y="18761"/>
                  <a:pt x="16718" y="18765"/>
                </a:cubicBezTo>
                <a:cubicBezTo>
                  <a:pt x="16672" y="18848"/>
                  <a:pt x="16619" y="18912"/>
                  <a:pt x="16563" y="18966"/>
                </a:cubicBezTo>
                <a:cubicBezTo>
                  <a:pt x="16514" y="19039"/>
                  <a:pt x="16452" y="19072"/>
                  <a:pt x="16390" y="19103"/>
                </a:cubicBezTo>
                <a:cubicBezTo>
                  <a:pt x="16339" y="19139"/>
                  <a:pt x="16289" y="19178"/>
                  <a:pt x="16240" y="19218"/>
                </a:cubicBezTo>
                <a:cubicBezTo>
                  <a:pt x="16220" y="19246"/>
                  <a:pt x="16203" y="19279"/>
                  <a:pt x="16187" y="19323"/>
                </a:cubicBezTo>
                <a:cubicBezTo>
                  <a:pt x="16143" y="19355"/>
                  <a:pt x="16100" y="19395"/>
                  <a:pt x="16057" y="19430"/>
                </a:cubicBezTo>
                <a:cubicBezTo>
                  <a:pt x="16056" y="19432"/>
                  <a:pt x="16055" y="19433"/>
                  <a:pt x="16054" y="19434"/>
                </a:cubicBezTo>
                <a:cubicBezTo>
                  <a:pt x="16019" y="19459"/>
                  <a:pt x="15986" y="19490"/>
                  <a:pt x="15953" y="19516"/>
                </a:cubicBezTo>
                <a:cubicBezTo>
                  <a:pt x="15740" y="19700"/>
                  <a:pt x="15529" y="19904"/>
                  <a:pt x="15317" y="20106"/>
                </a:cubicBezTo>
                <a:cubicBezTo>
                  <a:pt x="15244" y="20180"/>
                  <a:pt x="15174" y="20251"/>
                  <a:pt x="15099" y="20325"/>
                </a:cubicBezTo>
                <a:cubicBezTo>
                  <a:pt x="15090" y="20323"/>
                  <a:pt x="15084" y="20328"/>
                  <a:pt x="15076" y="20327"/>
                </a:cubicBezTo>
                <a:cubicBezTo>
                  <a:pt x="15003" y="20390"/>
                  <a:pt x="14931" y="20451"/>
                  <a:pt x="14857" y="20507"/>
                </a:cubicBezTo>
                <a:cubicBezTo>
                  <a:pt x="14835" y="20578"/>
                  <a:pt x="14821" y="20661"/>
                  <a:pt x="14812" y="20755"/>
                </a:cubicBezTo>
                <a:cubicBezTo>
                  <a:pt x="14813" y="20883"/>
                  <a:pt x="14809" y="21000"/>
                  <a:pt x="14798" y="21105"/>
                </a:cubicBezTo>
                <a:cubicBezTo>
                  <a:pt x="14796" y="21247"/>
                  <a:pt x="14791" y="21379"/>
                  <a:pt x="14783" y="21496"/>
                </a:cubicBezTo>
                <a:lnTo>
                  <a:pt x="14952" y="21498"/>
                </a:lnTo>
                <a:lnTo>
                  <a:pt x="14992" y="21328"/>
                </a:lnTo>
                <a:cubicBezTo>
                  <a:pt x="15308" y="21223"/>
                  <a:pt x="15550" y="20719"/>
                  <a:pt x="15869" y="20604"/>
                </a:cubicBezTo>
                <a:cubicBezTo>
                  <a:pt x="16529" y="19856"/>
                  <a:pt x="17253" y="19340"/>
                  <a:pt x="17938" y="18656"/>
                </a:cubicBezTo>
                <a:cubicBezTo>
                  <a:pt x="18214" y="19441"/>
                  <a:pt x="18628" y="18588"/>
                  <a:pt x="19000" y="18599"/>
                </a:cubicBezTo>
                <a:cubicBezTo>
                  <a:pt x="19192" y="18119"/>
                  <a:pt x="19742" y="18110"/>
                  <a:pt x="19690" y="17318"/>
                </a:cubicBezTo>
                <a:cubicBezTo>
                  <a:pt x="19474" y="16914"/>
                  <a:pt x="19213" y="16728"/>
                  <a:pt x="19000" y="16315"/>
                </a:cubicBezTo>
                <a:cubicBezTo>
                  <a:pt x="18696" y="16333"/>
                  <a:pt x="18756" y="15644"/>
                  <a:pt x="19026" y="15704"/>
                </a:cubicBezTo>
                <a:cubicBezTo>
                  <a:pt x="19697" y="15359"/>
                  <a:pt x="20333" y="14808"/>
                  <a:pt x="21016" y="14646"/>
                </a:cubicBezTo>
                <a:cubicBezTo>
                  <a:pt x="21036" y="14983"/>
                  <a:pt x="20999" y="15315"/>
                  <a:pt x="20990" y="15649"/>
                </a:cubicBezTo>
                <a:cubicBezTo>
                  <a:pt x="21182" y="15842"/>
                  <a:pt x="20988" y="15046"/>
                  <a:pt x="21122" y="15091"/>
                </a:cubicBezTo>
                <a:cubicBezTo>
                  <a:pt x="21007" y="14255"/>
                  <a:pt x="21438" y="14705"/>
                  <a:pt x="21600" y="14367"/>
                </a:cubicBezTo>
                <a:lnTo>
                  <a:pt x="21600" y="7686"/>
                </a:lnTo>
                <a:cubicBezTo>
                  <a:pt x="21447" y="7682"/>
                  <a:pt x="21273" y="7703"/>
                  <a:pt x="21202" y="7797"/>
                </a:cubicBezTo>
                <a:cubicBezTo>
                  <a:pt x="21015" y="7652"/>
                  <a:pt x="20820" y="7588"/>
                  <a:pt x="20724" y="7240"/>
                </a:cubicBezTo>
                <a:cubicBezTo>
                  <a:pt x="20589" y="7636"/>
                  <a:pt x="20681" y="7008"/>
                  <a:pt x="20539" y="7128"/>
                </a:cubicBezTo>
                <a:cubicBezTo>
                  <a:pt x="20371" y="6768"/>
                  <a:pt x="20127" y="6937"/>
                  <a:pt x="19902" y="6738"/>
                </a:cubicBezTo>
                <a:cubicBezTo>
                  <a:pt x="19908" y="7231"/>
                  <a:pt x="19434" y="6491"/>
                  <a:pt x="19584" y="7295"/>
                </a:cubicBezTo>
                <a:cubicBezTo>
                  <a:pt x="19889" y="7493"/>
                  <a:pt x="20118" y="8213"/>
                  <a:pt x="20460" y="7851"/>
                </a:cubicBezTo>
                <a:cubicBezTo>
                  <a:pt x="20396" y="8439"/>
                  <a:pt x="20775" y="7598"/>
                  <a:pt x="20645" y="8355"/>
                </a:cubicBezTo>
                <a:cubicBezTo>
                  <a:pt x="20314" y="8440"/>
                  <a:pt x="19907" y="9117"/>
                  <a:pt x="19610" y="8575"/>
                </a:cubicBezTo>
                <a:cubicBezTo>
                  <a:pt x="19235" y="7676"/>
                  <a:pt x="19583" y="8822"/>
                  <a:pt x="19318" y="8520"/>
                </a:cubicBezTo>
                <a:cubicBezTo>
                  <a:pt x="19310" y="7856"/>
                  <a:pt x="18774" y="7918"/>
                  <a:pt x="18628" y="7407"/>
                </a:cubicBezTo>
                <a:cubicBezTo>
                  <a:pt x="18339" y="7154"/>
                  <a:pt x="18193" y="6504"/>
                  <a:pt x="18257" y="5792"/>
                </a:cubicBezTo>
                <a:cubicBezTo>
                  <a:pt x="18455" y="5385"/>
                  <a:pt x="18374" y="4175"/>
                  <a:pt x="18655" y="4121"/>
                </a:cubicBezTo>
                <a:cubicBezTo>
                  <a:pt x="18602" y="2928"/>
                  <a:pt x="18786" y="1924"/>
                  <a:pt x="18973" y="835"/>
                </a:cubicBezTo>
                <a:lnTo>
                  <a:pt x="19106" y="0"/>
                </a:lnTo>
                <a:lnTo>
                  <a:pt x="12817" y="0"/>
                </a:lnTo>
                <a:close/>
                <a:moveTo>
                  <a:pt x="10460" y="17564"/>
                </a:moveTo>
                <a:cubicBezTo>
                  <a:pt x="10477" y="17574"/>
                  <a:pt x="10494" y="17584"/>
                  <a:pt x="10505" y="17587"/>
                </a:cubicBezTo>
                <a:cubicBezTo>
                  <a:pt x="10523" y="17581"/>
                  <a:pt x="10532" y="17577"/>
                  <a:pt x="10543" y="17573"/>
                </a:cubicBezTo>
                <a:cubicBezTo>
                  <a:pt x="10549" y="17532"/>
                  <a:pt x="10483" y="17447"/>
                  <a:pt x="10460" y="17564"/>
                </a:cubicBezTo>
                <a:close/>
                <a:moveTo>
                  <a:pt x="7893" y="6280"/>
                </a:moveTo>
                <a:cubicBezTo>
                  <a:pt x="7910" y="6324"/>
                  <a:pt x="7944" y="6339"/>
                  <a:pt x="8014" y="6293"/>
                </a:cubicBezTo>
                <a:cubicBezTo>
                  <a:pt x="7970" y="6281"/>
                  <a:pt x="7930" y="6277"/>
                  <a:pt x="7893" y="6280"/>
                </a:cubicBezTo>
                <a:close/>
                <a:moveTo>
                  <a:pt x="1937" y="224"/>
                </a:moveTo>
                <a:cubicBezTo>
                  <a:pt x="1806" y="326"/>
                  <a:pt x="1677" y="442"/>
                  <a:pt x="1539" y="502"/>
                </a:cubicBezTo>
                <a:cubicBezTo>
                  <a:pt x="1331" y="955"/>
                  <a:pt x="1051" y="1289"/>
                  <a:pt x="849" y="1781"/>
                </a:cubicBezTo>
                <a:cubicBezTo>
                  <a:pt x="548" y="2152"/>
                  <a:pt x="324" y="2791"/>
                  <a:pt x="26" y="3174"/>
                </a:cubicBezTo>
                <a:lnTo>
                  <a:pt x="0" y="6180"/>
                </a:lnTo>
                <a:cubicBezTo>
                  <a:pt x="255" y="5971"/>
                  <a:pt x="387" y="5298"/>
                  <a:pt x="636" y="5068"/>
                </a:cubicBezTo>
                <a:cubicBezTo>
                  <a:pt x="598" y="4657"/>
                  <a:pt x="963" y="4999"/>
                  <a:pt x="823" y="4621"/>
                </a:cubicBezTo>
                <a:cubicBezTo>
                  <a:pt x="1172" y="4103"/>
                  <a:pt x="1487" y="3391"/>
                  <a:pt x="1805" y="2786"/>
                </a:cubicBezTo>
                <a:cubicBezTo>
                  <a:pt x="2034" y="2627"/>
                  <a:pt x="2090" y="2017"/>
                  <a:pt x="2335" y="1839"/>
                </a:cubicBezTo>
                <a:cubicBezTo>
                  <a:pt x="2460" y="1245"/>
                  <a:pt x="2928" y="1151"/>
                  <a:pt x="2919" y="446"/>
                </a:cubicBezTo>
                <a:cubicBezTo>
                  <a:pt x="2623" y="102"/>
                  <a:pt x="2260" y="323"/>
                  <a:pt x="1937" y="224"/>
                </a:cubicBezTo>
                <a:close/>
                <a:moveTo>
                  <a:pt x="6449" y="10246"/>
                </a:moveTo>
                <a:cubicBezTo>
                  <a:pt x="6440" y="10284"/>
                  <a:pt x="6386" y="10359"/>
                  <a:pt x="6368" y="10359"/>
                </a:cubicBezTo>
                <a:cubicBezTo>
                  <a:pt x="6187" y="10452"/>
                  <a:pt x="6514" y="10768"/>
                  <a:pt x="6449" y="10468"/>
                </a:cubicBezTo>
                <a:cubicBezTo>
                  <a:pt x="6674" y="10575"/>
                  <a:pt x="6637" y="10293"/>
                  <a:pt x="6449" y="10246"/>
                </a:cubicBezTo>
                <a:close/>
                <a:moveTo>
                  <a:pt x="21414" y="17263"/>
                </a:moveTo>
                <a:cubicBezTo>
                  <a:pt x="20686" y="17546"/>
                  <a:pt x="19719" y="17701"/>
                  <a:pt x="19397" y="19323"/>
                </a:cubicBezTo>
                <a:cubicBezTo>
                  <a:pt x="19439" y="20204"/>
                  <a:pt x="19080" y="20751"/>
                  <a:pt x="18977" y="21531"/>
                </a:cubicBezTo>
                <a:lnTo>
                  <a:pt x="21600" y="21551"/>
                </a:lnTo>
                <a:lnTo>
                  <a:pt x="21600" y="17263"/>
                </a:lnTo>
                <a:lnTo>
                  <a:pt x="21414" y="17263"/>
                </a:lnTo>
                <a:close/>
                <a:moveTo>
                  <a:pt x="4644" y="19212"/>
                </a:moveTo>
                <a:lnTo>
                  <a:pt x="4405" y="19268"/>
                </a:lnTo>
                <a:cubicBezTo>
                  <a:pt x="4343" y="19858"/>
                  <a:pt x="4847" y="19409"/>
                  <a:pt x="4644" y="19212"/>
                </a:cubicBezTo>
                <a:close/>
                <a:moveTo>
                  <a:pt x="13617" y="19661"/>
                </a:moveTo>
                <a:cubicBezTo>
                  <a:pt x="13540" y="19673"/>
                  <a:pt x="13466" y="19677"/>
                  <a:pt x="13395" y="19668"/>
                </a:cubicBezTo>
                <a:cubicBezTo>
                  <a:pt x="13281" y="19829"/>
                  <a:pt x="13424" y="19912"/>
                  <a:pt x="13541" y="19897"/>
                </a:cubicBezTo>
                <a:cubicBezTo>
                  <a:pt x="13596" y="19865"/>
                  <a:pt x="13640" y="19817"/>
                  <a:pt x="13657" y="19749"/>
                </a:cubicBezTo>
                <a:cubicBezTo>
                  <a:pt x="13653" y="19724"/>
                  <a:pt x="13634" y="19692"/>
                  <a:pt x="13617" y="19661"/>
                </a:cubicBezTo>
                <a:close/>
                <a:moveTo>
                  <a:pt x="13029" y="20882"/>
                </a:moveTo>
                <a:lnTo>
                  <a:pt x="13022" y="21065"/>
                </a:lnTo>
                <a:cubicBezTo>
                  <a:pt x="13081" y="21268"/>
                  <a:pt x="13056" y="21322"/>
                  <a:pt x="13011" y="21332"/>
                </a:cubicBezTo>
                <a:lnTo>
                  <a:pt x="13003" y="21551"/>
                </a:lnTo>
                <a:lnTo>
                  <a:pt x="14064" y="21551"/>
                </a:lnTo>
                <a:cubicBezTo>
                  <a:pt x="13870" y="21252"/>
                  <a:pt x="13642" y="21086"/>
                  <a:pt x="13406" y="20989"/>
                </a:cubicBezTo>
                <a:cubicBezTo>
                  <a:pt x="13351" y="20968"/>
                  <a:pt x="13296" y="20947"/>
                  <a:pt x="13241" y="20930"/>
                </a:cubicBezTo>
                <a:cubicBezTo>
                  <a:pt x="13170" y="20910"/>
                  <a:pt x="13099" y="20891"/>
                  <a:pt x="13029" y="20882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ый треугольник 2"/>
          <p:cNvSpPr/>
          <p:nvPr/>
        </p:nvSpPr>
        <p:spPr>
          <a:xfrm rot="5400000">
            <a:off x="191518" y="-191518"/>
            <a:ext cx="5407012" cy="5790048"/>
          </a:xfrm>
          <a:prstGeom prst="rtTriangle">
            <a:avLst/>
          </a:prstGeom>
          <a:solidFill>
            <a:srgbClr val="009E4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Начальник ОВПТТ…"/>
          <p:cNvSpPr/>
          <p:nvPr/>
        </p:nvSpPr>
        <p:spPr>
          <a:xfrm>
            <a:off x="265833" y="323466"/>
            <a:ext cx="436435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lang="ru-RU" dirty="0" smtClean="0"/>
              <a:t>Домодедовская таможня</a:t>
            </a:r>
            <a:endParaRPr dirty="0"/>
          </a:p>
        </p:txBody>
      </p:sp>
      <p:pic>
        <p:nvPicPr>
          <p:cNvPr id="10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728" y="1636440"/>
            <a:ext cx="1548484" cy="1868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2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866752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53728" y="2068488"/>
            <a:ext cx="11953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cap="none" dirty="0">
                <a:solidFill>
                  <a:srgbClr val="5B5854">
                    <a:lumMod val="75000"/>
                  </a:srgbClr>
                </a:solidFill>
                <a:latin typeface="Gill Sans Light"/>
                <a:sym typeface="Gill Sans"/>
              </a:rPr>
              <a:t>Спасибо за внимание!</a:t>
            </a:r>
          </a:p>
        </p:txBody>
      </p:sp>
      <p:pic>
        <p:nvPicPr>
          <p:cNvPr id="29" name="Picture 4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36" y="4084712"/>
            <a:ext cx="7199312" cy="338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9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3200" dirty="0" smtClean="0"/>
              <a:t>Новое в Правовом обеспечении</a:t>
            </a:r>
            <a:endParaRPr sz="3200" dirty="0"/>
          </a:p>
        </p:txBody>
      </p:sp>
      <p:sp>
        <p:nvSpPr>
          <p:cNvPr id="68" name="Прямоугольник"/>
          <p:cNvSpPr/>
          <p:nvPr/>
        </p:nvSpPr>
        <p:spPr>
          <a:xfrm>
            <a:off x="1016069" y="3508020"/>
            <a:ext cx="2586702" cy="4728813"/>
          </a:xfrm>
          <a:prstGeom prst="rect">
            <a:avLst/>
          </a:prstGeom>
          <a:solidFill>
            <a:srgbClr val="4C7E0C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endParaRPr lang="ru-RU" sz="1800" dirty="0">
              <a:latin typeface="+mj-lt"/>
            </a:endParaRPr>
          </a:p>
        </p:txBody>
      </p:sp>
      <p:sp>
        <p:nvSpPr>
          <p:cNvPr id="31" name="Прямоугольник"/>
          <p:cNvSpPr/>
          <p:nvPr/>
        </p:nvSpPr>
        <p:spPr>
          <a:xfrm>
            <a:off x="3811413" y="3508020"/>
            <a:ext cx="2586701" cy="4728813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ru-RU" b="1" dirty="0">
              <a:solidFill>
                <a:schemeClr val="bg1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" name="Прямоугольник"/>
          <p:cNvSpPr/>
          <p:nvPr/>
        </p:nvSpPr>
        <p:spPr>
          <a:xfrm>
            <a:off x="6606826" y="3508020"/>
            <a:ext cx="2586702" cy="4728813"/>
          </a:xfrm>
          <a:prstGeom prst="rect">
            <a:avLst/>
          </a:prstGeom>
          <a:solidFill>
            <a:srgbClr val="263F55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Прямоугольник"/>
          <p:cNvSpPr/>
          <p:nvPr/>
        </p:nvSpPr>
        <p:spPr>
          <a:xfrm>
            <a:off x="9402168" y="3508020"/>
            <a:ext cx="2586702" cy="4728813"/>
          </a:xfrm>
          <a:prstGeom prst="rect">
            <a:avLst/>
          </a:prstGeom>
          <a:solidFill>
            <a:srgbClr val="3A8D8F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Прямоугольник"/>
          <p:cNvSpPr/>
          <p:nvPr/>
        </p:nvSpPr>
        <p:spPr>
          <a:xfrm>
            <a:off x="1016070" y="2894889"/>
            <a:ext cx="2586701" cy="413873"/>
          </a:xfrm>
          <a:prstGeom prst="rect">
            <a:avLst/>
          </a:prstGeom>
          <a:solidFill>
            <a:srgbClr val="4C7E0C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Треугольник"/>
          <p:cNvSpPr/>
          <p:nvPr/>
        </p:nvSpPr>
        <p:spPr>
          <a:xfrm rot="10800000">
            <a:off x="2154220" y="3308761"/>
            <a:ext cx="310405" cy="133791"/>
          </a:xfrm>
          <a:prstGeom prst="triangle">
            <a:avLst/>
          </a:prstGeom>
          <a:solidFill>
            <a:srgbClr val="4C7E0C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Прямоугольник"/>
          <p:cNvSpPr/>
          <p:nvPr/>
        </p:nvSpPr>
        <p:spPr>
          <a:xfrm>
            <a:off x="3602771" y="2894889"/>
            <a:ext cx="2795344" cy="413873"/>
          </a:xfrm>
          <a:prstGeom prst="rect">
            <a:avLst/>
          </a:prstGeom>
          <a:solidFill>
            <a:srgbClr val="4C7E0C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Треугольник"/>
          <p:cNvSpPr/>
          <p:nvPr/>
        </p:nvSpPr>
        <p:spPr>
          <a:xfrm rot="10800000">
            <a:off x="4949563" y="3308761"/>
            <a:ext cx="310405" cy="133791"/>
          </a:xfrm>
          <a:prstGeom prst="triangle">
            <a:avLst/>
          </a:prstGeom>
          <a:solidFill>
            <a:srgbClr val="4C7E0C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Прямоугольник"/>
          <p:cNvSpPr/>
          <p:nvPr/>
        </p:nvSpPr>
        <p:spPr>
          <a:xfrm>
            <a:off x="6606826" y="2894889"/>
            <a:ext cx="2586702" cy="413873"/>
          </a:xfrm>
          <a:prstGeom prst="rect">
            <a:avLst/>
          </a:prstGeom>
          <a:solidFill>
            <a:srgbClr val="263F55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" name="Треугольник"/>
          <p:cNvSpPr/>
          <p:nvPr/>
        </p:nvSpPr>
        <p:spPr>
          <a:xfrm rot="10800000">
            <a:off x="7744976" y="3308761"/>
            <a:ext cx="310404" cy="133791"/>
          </a:xfrm>
          <a:prstGeom prst="triangle">
            <a:avLst/>
          </a:prstGeom>
          <a:solidFill>
            <a:srgbClr val="263F55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Прямоугольник"/>
          <p:cNvSpPr/>
          <p:nvPr/>
        </p:nvSpPr>
        <p:spPr>
          <a:xfrm>
            <a:off x="9193458" y="2894889"/>
            <a:ext cx="2795412" cy="413873"/>
          </a:xfrm>
          <a:prstGeom prst="rect">
            <a:avLst/>
          </a:prstGeom>
          <a:solidFill>
            <a:srgbClr val="263F55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Треугольник"/>
          <p:cNvSpPr/>
          <p:nvPr/>
        </p:nvSpPr>
        <p:spPr>
          <a:xfrm rot="10800000">
            <a:off x="10540319" y="3308761"/>
            <a:ext cx="310405" cy="133791"/>
          </a:xfrm>
          <a:prstGeom prst="triangle">
            <a:avLst/>
          </a:prstGeom>
          <a:solidFill>
            <a:srgbClr val="263F55"/>
          </a:solidFill>
          <a:ln w="12700">
            <a:miter lim="400000"/>
          </a:ln>
        </p:spPr>
        <p:txBody>
          <a:bodyPr lIns="65023" tIns="65023" rIns="65023" bIns="65023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Прямоугольник"/>
          <p:cNvSpPr/>
          <p:nvPr/>
        </p:nvSpPr>
        <p:spPr>
          <a:xfrm>
            <a:off x="3811483" y="6070568"/>
            <a:ext cx="2586702" cy="179245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Прямоугольник"/>
          <p:cNvSpPr/>
          <p:nvPr/>
        </p:nvSpPr>
        <p:spPr>
          <a:xfrm>
            <a:off x="6606756" y="6070568"/>
            <a:ext cx="2586702" cy="179245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Прямоугольник"/>
          <p:cNvSpPr/>
          <p:nvPr/>
        </p:nvSpPr>
        <p:spPr>
          <a:xfrm>
            <a:off x="9402170" y="6070568"/>
            <a:ext cx="2586702" cy="179245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loremer Ipsum"/>
          <p:cNvSpPr txBox="1"/>
          <p:nvPr/>
        </p:nvSpPr>
        <p:spPr>
          <a:xfrm>
            <a:off x="1016069" y="2894889"/>
            <a:ext cx="538211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Правовая база ЕАЭС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"/>
          <p:cNvSpPr/>
          <p:nvPr/>
        </p:nvSpPr>
        <p:spPr>
          <a:xfrm>
            <a:off x="1016368" y="6067011"/>
            <a:ext cx="2586702" cy="179245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Lorem ipsum dolor…"/>
          <p:cNvSpPr txBox="1"/>
          <p:nvPr/>
        </p:nvSpPr>
        <p:spPr>
          <a:xfrm>
            <a:off x="1254229" y="6372843"/>
            <a:ext cx="2223835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285750" indent="-285750" algn="l">
              <a:spcBef>
                <a:spcPts val="600"/>
              </a:spcBef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/>
              <a:t>р</a:t>
            </a:r>
            <a:r>
              <a:rPr lang="ru-RU" sz="1400" dirty="0" smtClean="0"/>
              <a:t>егистрации прибытия товаров;</a:t>
            </a:r>
          </a:p>
          <a:p>
            <a:pPr marL="285750" indent="-285750" algn="l">
              <a:spcBef>
                <a:spcPts val="600"/>
              </a:spcBef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/>
              <a:t>р</a:t>
            </a:r>
            <a:r>
              <a:rPr lang="ru-RU" sz="1400" dirty="0" smtClean="0"/>
              <a:t>ешения ТО о разгрузке/перегрузке товаров.</a:t>
            </a:r>
          </a:p>
        </p:txBody>
      </p:sp>
      <p:sp>
        <p:nvSpPr>
          <p:cNvPr id="69" name="loremer Ipsum"/>
          <p:cNvSpPr txBox="1"/>
          <p:nvPr/>
        </p:nvSpPr>
        <p:spPr>
          <a:xfrm>
            <a:off x="6606826" y="2927418"/>
            <a:ext cx="538211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Правовая база ФТС России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70" name="loremer Ipsum"/>
          <p:cNvSpPr txBox="1"/>
          <p:nvPr/>
        </p:nvSpPr>
        <p:spPr>
          <a:xfrm>
            <a:off x="1225535" y="3646128"/>
            <a:ext cx="219030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endParaRPr lang="ru-RU" b="1" dirty="0" smtClean="0"/>
          </a:p>
          <a:p>
            <a:endParaRPr b="1" dirty="0"/>
          </a:p>
        </p:txBody>
      </p:sp>
      <p:sp>
        <p:nvSpPr>
          <p:cNvPr id="71" name="loremer Ipsum"/>
          <p:cNvSpPr txBox="1"/>
          <p:nvPr/>
        </p:nvSpPr>
        <p:spPr>
          <a:xfrm>
            <a:off x="1207102" y="3760347"/>
            <a:ext cx="21903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Решение коллегии ЕЭК от 01.12.2015 №158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72" name="loremer Ipsum"/>
          <p:cNvSpPr txBox="1"/>
          <p:nvPr/>
        </p:nvSpPr>
        <p:spPr>
          <a:xfrm>
            <a:off x="4009680" y="3760347"/>
            <a:ext cx="219030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Пакет Решений коллегии ЕЭК: </a:t>
            </a:r>
          </a:p>
        </p:txBody>
      </p:sp>
      <p:sp>
        <p:nvSpPr>
          <p:cNvPr id="74" name="loremer Ipsum"/>
          <p:cNvSpPr txBox="1"/>
          <p:nvPr/>
        </p:nvSpPr>
        <p:spPr>
          <a:xfrm>
            <a:off x="4009680" y="4403618"/>
            <a:ext cx="219030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- ОТ 17.04.2018 №57;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- От 24.04.2018 №62;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- Проект Порядка использования ПИ.</a:t>
            </a:r>
          </a:p>
        </p:txBody>
      </p:sp>
      <p:sp>
        <p:nvSpPr>
          <p:cNvPr id="75" name="Lorem ipsum dolor…"/>
          <p:cNvSpPr txBox="1"/>
          <p:nvPr/>
        </p:nvSpPr>
        <p:spPr>
          <a:xfrm>
            <a:off x="3811483" y="6070568"/>
            <a:ext cx="2586702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для целей ТО (прибытие товаров, решения по погрузке/перегрузке, размещение на ВХ)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использование ПИ в качестве ТД;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использование ПИ в качестве ТДТС</a:t>
            </a:r>
          </a:p>
        </p:txBody>
      </p:sp>
      <p:sp>
        <p:nvSpPr>
          <p:cNvPr id="76" name="loremer Ipsum"/>
          <p:cNvSpPr txBox="1"/>
          <p:nvPr/>
        </p:nvSpPr>
        <p:spPr>
          <a:xfrm>
            <a:off x="6805024" y="3760347"/>
            <a:ext cx="2190308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Приказ ФТС России от 27.05.2011 №1070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Распоряжение ФТС России от 20.05.2016 №141-р</a:t>
            </a:r>
          </a:p>
        </p:txBody>
      </p:sp>
      <p:sp>
        <p:nvSpPr>
          <p:cNvPr id="77" name="Lorem ipsum dolor…"/>
          <p:cNvSpPr txBox="1"/>
          <p:nvPr/>
        </p:nvSpPr>
        <p:spPr>
          <a:xfrm>
            <a:off x="6805094" y="6265121"/>
            <a:ext cx="2388434" cy="147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285750" indent="-285750" algn="l">
              <a:spcBef>
                <a:spcPts val="600"/>
              </a:spcBef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о ТО и ТК в отношении ВС и перемещаемых ими товаров (общее);</a:t>
            </a:r>
          </a:p>
          <a:p>
            <a:pPr marL="285750" indent="-285750" algn="l">
              <a:spcBef>
                <a:spcPts val="600"/>
              </a:spcBef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о совершении ТО в электронном виде (эксперимент).</a:t>
            </a:r>
          </a:p>
        </p:txBody>
      </p:sp>
      <p:sp>
        <p:nvSpPr>
          <p:cNvPr id="78" name="loremer Ipsum"/>
          <p:cNvSpPr txBox="1"/>
          <p:nvPr/>
        </p:nvSpPr>
        <p:spPr>
          <a:xfrm>
            <a:off x="9600367" y="3748373"/>
            <a:ext cx="219030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Проект технологии совершения ТО в отношении ВС и перемещаемых товаров в  ЕАИС ТО</a:t>
            </a:r>
          </a:p>
        </p:txBody>
      </p:sp>
      <p:sp>
        <p:nvSpPr>
          <p:cNvPr id="79" name="loremer Ipsum"/>
          <p:cNvSpPr txBox="1"/>
          <p:nvPr/>
        </p:nvSpPr>
        <p:spPr>
          <a:xfrm>
            <a:off x="1005402" y="7863024"/>
            <a:ext cx="25867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сегодня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0" name="loremer Ipsum"/>
          <p:cNvSpPr txBox="1"/>
          <p:nvPr/>
        </p:nvSpPr>
        <p:spPr>
          <a:xfrm>
            <a:off x="3792161" y="7868702"/>
            <a:ext cx="25867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завтра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1" name="loremer Ipsum"/>
          <p:cNvSpPr txBox="1"/>
          <p:nvPr/>
        </p:nvSpPr>
        <p:spPr>
          <a:xfrm>
            <a:off x="6606827" y="7868702"/>
            <a:ext cx="25867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сегодня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2" name="loremer Ipsum"/>
          <p:cNvSpPr txBox="1"/>
          <p:nvPr/>
        </p:nvSpPr>
        <p:spPr>
          <a:xfrm>
            <a:off x="9402168" y="7871697"/>
            <a:ext cx="25867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завтра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83" name="Lorem ipsum dolor…"/>
          <p:cNvSpPr txBox="1"/>
          <p:nvPr/>
        </p:nvSpPr>
        <p:spPr>
          <a:xfrm>
            <a:off x="9402168" y="6091297"/>
            <a:ext cx="2586773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подача электронного пакета документов;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регистрация ТДТС;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/>
              <a:t>р</a:t>
            </a:r>
            <a:r>
              <a:rPr lang="ru-RU" sz="1400" dirty="0" smtClean="0"/>
              <a:t>егистрация прибытия;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регистрация убытия;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передача сообщения о прибытии при ПТД;</a:t>
            </a:r>
          </a:p>
          <a:p>
            <a:pPr marL="285750" indent="-285750" algn="l">
              <a:buClr>
                <a:srgbClr val="8AB218"/>
              </a:buClr>
              <a:buSzPct val="75000"/>
              <a:buFont typeface="Arial" panose="020B0604020202020204" pitchFamily="34" charset="0"/>
              <a:buChar char="•"/>
              <a:defRPr sz="1600" cap="none">
                <a:solidFill>
                  <a:srgbClr val="4A5F6F"/>
                </a:solidFill>
              </a:defRPr>
            </a:pPr>
            <a:r>
              <a:rPr lang="ru-RU" sz="1400" dirty="0" smtClean="0"/>
              <a:t>взаимодействие с ФОИВ.</a:t>
            </a:r>
          </a:p>
        </p:txBody>
      </p:sp>
    </p:spTree>
    <p:extLst>
      <p:ext uri="{BB962C8B-B14F-4D97-AF65-F5344CB8AC3E}">
        <p14:creationId xmlns:p14="http://schemas.microsoft.com/office/powerpoint/2010/main" val="178031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9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2800" dirty="0"/>
              <a:t>Ключевые </a:t>
            </a:r>
            <a:r>
              <a:rPr lang="ru-RU" sz="2800" dirty="0" smtClean="0"/>
              <a:t>принципы </a:t>
            </a:r>
            <a:r>
              <a:rPr lang="ru-RU" sz="2800" dirty="0"/>
              <a:t>в технологии </a:t>
            </a:r>
            <a:r>
              <a:rPr lang="ru-RU" sz="2800" dirty="0" smtClean="0"/>
              <a:t>при совершении </a:t>
            </a:r>
            <a:r>
              <a:rPr lang="ru-RU" sz="2800" dirty="0"/>
              <a:t>ТО в отношении ВС и перемещаемых </a:t>
            </a:r>
            <a:r>
              <a:rPr lang="ru-RU" sz="2800" dirty="0" smtClean="0"/>
              <a:t>товаров</a:t>
            </a:r>
            <a:endParaRPr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3180424"/>
              </p:ext>
            </p:extLst>
          </p:nvPr>
        </p:nvGraphicFramePr>
        <p:xfrm>
          <a:off x="597744" y="2284512"/>
          <a:ext cx="1204334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4622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9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2800" dirty="0"/>
              <a:t>Ключевые изменения в технологии </a:t>
            </a:r>
            <a:r>
              <a:rPr lang="ru-RU" sz="2800" dirty="0" smtClean="0"/>
              <a:t>при совершении </a:t>
            </a:r>
            <a:r>
              <a:rPr lang="ru-RU" sz="2800" dirty="0"/>
              <a:t>ТО в отношении ВС и перемещаемых </a:t>
            </a:r>
            <a:r>
              <a:rPr lang="ru-RU" sz="2800" dirty="0" smtClean="0"/>
              <a:t>товаров</a:t>
            </a:r>
            <a:endParaRPr sz="2800" dirty="0"/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900394857"/>
              </p:ext>
            </p:extLst>
          </p:nvPr>
        </p:nvGraphicFramePr>
        <p:xfrm>
          <a:off x="525736" y="2212504"/>
          <a:ext cx="1202533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8900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9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3200" dirty="0" smtClean="0"/>
              <a:t>Технологический  процесс прибытия</a:t>
            </a:r>
            <a:endParaRPr sz="32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453051" y="4752833"/>
            <a:ext cx="103691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oval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53051" y="4912804"/>
            <a:ext cx="0" cy="84814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Прямоугольник 46"/>
          <p:cNvSpPr/>
          <p:nvPr/>
        </p:nvSpPr>
        <p:spPr>
          <a:xfrm>
            <a:off x="3052786" y="271213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Классическая схема прибытия, с последующим декларированием товаров</a:t>
            </a:r>
            <a:endParaRPr lang="ru-RU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pic>
        <p:nvPicPr>
          <p:cNvPr id="48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271">
            <a:off x="1019837" y="3696879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oremer Ipsum"/>
          <p:cNvSpPr txBox="1"/>
          <p:nvPr/>
        </p:nvSpPr>
        <p:spPr>
          <a:xfrm>
            <a:off x="383940" y="5773119"/>
            <a:ext cx="213822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Прибытие ВС</a:t>
            </a:r>
          </a:p>
        </p:txBody>
      </p:sp>
      <p:sp>
        <p:nvSpPr>
          <p:cNvPr id="50" name="Овал"/>
          <p:cNvSpPr/>
          <p:nvPr/>
        </p:nvSpPr>
        <p:spPr>
          <a:xfrm>
            <a:off x="3181242" y="4573628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61262" y="4752832"/>
            <a:ext cx="0" cy="10081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loremer Ipsum"/>
          <p:cNvSpPr txBox="1"/>
          <p:nvPr/>
        </p:nvSpPr>
        <p:spPr>
          <a:xfrm>
            <a:off x="2292151" y="5762433"/>
            <a:ext cx="213822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Уведомление о прибытии товаров</a:t>
            </a:r>
          </a:p>
        </p:txBody>
      </p:sp>
      <p:sp>
        <p:nvSpPr>
          <p:cNvPr id="57" name="loremer Ipsum"/>
          <p:cNvSpPr txBox="1"/>
          <p:nvPr/>
        </p:nvSpPr>
        <p:spPr>
          <a:xfrm>
            <a:off x="1350974" y="4224815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1 час</a:t>
            </a:r>
            <a:endParaRPr b="1" dirty="0"/>
          </a:p>
        </p:txBody>
      </p:sp>
      <p:sp>
        <p:nvSpPr>
          <p:cNvPr id="58" name="Овал"/>
          <p:cNvSpPr/>
          <p:nvPr/>
        </p:nvSpPr>
        <p:spPr>
          <a:xfrm>
            <a:off x="7321702" y="4573628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9" name="loremer Ipsum"/>
          <p:cNvSpPr txBox="1"/>
          <p:nvPr/>
        </p:nvSpPr>
        <p:spPr>
          <a:xfrm>
            <a:off x="4430373" y="4224814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12 часов</a:t>
            </a:r>
            <a:endParaRPr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01722" y="4752831"/>
            <a:ext cx="0" cy="10081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loremer Ipsum"/>
          <p:cNvSpPr txBox="1"/>
          <p:nvPr/>
        </p:nvSpPr>
        <p:spPr>
          <a:xfrm>
            <a:off x="5701522" y="5757321"/>
            <a:ext cx="360040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Помещение на </a:t>
            </a:r>
            <a:r>
              <a:rPr lang="ru-RU" sz="1400" b="1" dirty="0" err="1" smtClean="0"/>
              <a:t>Вх</a:t>
            </a:r>
            <a:r>
              <a:rPr lang="ru-RU" sz="1400" b="1" dirty="0" smtClean="0"/>
              <a:t> / ЗТК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Таможенное декларирование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Размещение в СЭЗ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вывоз</a:t>
            </a:r>
          </a:p>
        </p:txBody>
      </p:sp>
      <p:pic>
        <p:nvPicPr>
          <p:cNvPr id="63" name="0453BF75-73EE-4D53-B341-82BD534F46BD-L0-001.jpeg" descr="0453BF75-73EE-4D53-B341-82BD534F46BD-L0-001.jpe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" t="8671" r="179" b="8735"/>
          <a:stretch>
            <a:fillRect/>
          </a:stretch>
        </p:blipFill>
        <p:spPr>
          <a:xfrm>
            <a:off x="7084561" y="3703977"/>
            <a:ext cx="834322" cy="69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0528" y="0"/>
                </a:moveTo>
                <a:lnTo>
                  <a:pt x="10153" y="100"/>
                </a:lnTo>
                <a:cubicBezTo>
                  <a:pt x="9472" y="507"/>
                  <a:pt x="8722" y="775"/>
                  <a:pt x="8064" y="1204"/>
                </a:cubicBezTo>
                <a:cubicBezTo>
                  <a:pt x="7257" y="1517"/>
                  <a:pt x="6537" y="1998"/>
                  <a:pt x="5725" y="2308"/>
                </a:cubicBezTo>
                <a:cubicBezTo>
                  <a:pt x="5031" y="2703"/>
                  <a:pt x="4313" y="3012"/>
                  <a:pt x="3637" y="3413"/>
                </a:cubicBezTo>
                <a:cubicBezTo>
                  <a:pt x="2911" y="3705"/>
                  <a:pt x="2238" y="4140"/>
                  <a:pt x="1506" y="4417"/>
                </a:cubicBezTo>
                <a:cubicBezTo>
                  <a:pt x="1063" y="4834"/>
                  <a:pt x="233" y="4763"/>
                  <a:pt x="3" y="5522"/>
                </a:cubicBezTo>
                <a:lnTo>
                  <a:pt x="0" y="6920"/>
                </a:lnTo>
                <a:lnTo>
                  <a:pt x="2" y="7504"/>
                </a:lnTo>
                <a:lnTo>
                  <a:pt x="44" y="7529"/>
                </a:lnTo>
                <a:cubicBezTo>
                  <a:pt x="1" y="8623"/>
                  <a:pt x="1095" y="7937"/>
                  <a:pt x="1423" y="8433"/>
                </a:cubicBezTo>
                <a:lnTo>
                  <a:pt x="1465" y="20128"/>
                </a:lnTo>
                <a:cubicBezTo>
                  <a:pt x="1675" y="21160"/>
                  <a:pt x="2522" y="21600"/>
                  <a:pt x="3344" y="21484"/>
                </a:cubicBezTo>
                <a:lnTo>
                  <a:pt x="3344" y="11495"/>
                </a:lnTo>
                <a:lnTo>
                  <a:pt x="3344" y="11444"/>
                </a:lnTo>
                <a:lnTo>
                  <a:pt x="18214" y="11394"/>
                </a:lnTo>
                <a:lnTo>
                  <a:pt x="18214" y="11444"/>
                </a:lnTo>
                <a:lnTo>
                  <a:pt x="18256" y="21484"/>
                </a:lnTo>
                <a:cubicBezTo>
                  <a:pt x="18358" y="21506"/>
                  <a:pt x="18461" y="21516"/>
                  <a:pt x="18563" y="21517"/>
                </a:cubicBezTo>
                <a:cubicBezTo>
                  <a:pt x="19279" y="21521"/>
                  <a:pt x="19958" y="21021"/>
                  <a:pt x="20135" y="20128"/>
                </a:cubicBezTo>
                <a:lnTo>
                  <a:pt x="20177" y="8433"/>
                </a:lnTo>
                <a:lnTo>
                  <a:pt x="20260" y="8282"/>
                </a:lnTo>
                <a:cubicBezTo>
                  <a:pt x="20786" y="8259"/>
                  <a:pt x="21500" y="8368"/>
                  <a:pt x="21597" y="7529"/>
                </a:cubicBezTo>
                <a:lnTo>
                  <a:pt x="21600" y="6842"/>
                </a:lnTo>
                <a:lnTo>
                  <a:pt x="21597" y="5571"/>
                </a:lnTo>
                <a:cubicBezTo>
                  <a:pt x="21507" y="5176"/>
                  <a:pt x="21189" y="4897"/>
                  <a:pt x="20846" y="4869"/>
                </a:cubicBezTo>
                <a:cubicBezTo>
                  <a:pt x="19961" y="4355"/>
                  <a:pt x="18984" y="3994"/>
                  <a:pt x="18088" y="3463"/>
                </a:cubicBezTo>
                <a:cubicBezTo>
                  <a:pt x="17277" y="3176"/>
                  <a:pt x="16543" y="2643"/>
                  <a:pt x="15750" y="2359"/>
                </a:cubicBezTo>
                <a:cubicBezTo>
                  <a:pt x="14931" y="1872"/>
                  <a:pt x="14013" y="1557"/>
                  <a:pt x="13201" y="1053"/>
                </a:cubicBezTo>
                <a:cubicBezTo>
                  <a:pt x="12282" y="795"/>
                  <a:pt x="11495" y="17"/>
                  <a:pt x="10528" y="0"/>
                </a:cubicBezTo>
                <a:close/>
                <a:moveTo>
                  <a:pt x="3386" y="6425"/>
                </a:moveTo>
                <a:lnTo>
                  <a:pt x="6978" y="6425"/>
                </a:lnTo>
                <a:lnTo>
                  <a:pt x="7020" y="8383"/>
                </a:lnTo>
                <a:lnTo>
                  <a:pt x="3428" y="8433"/>
                </a:lnTo>
                <a:lnTo>
                  <a:pt x="3386" y="6425"/>
                </a:lnTo>
                <a:close/>
                <a:moveTo>
                  <a:pt x="8983" y="6425"/>
                </a:moveTo>
                <a:lnTo>
                  <a:pt x="9066" y="6425"/>
                </a:lnTo>
                <a:lnTo>
                  <a:pt x="12491" y="6425"/>
                </a:lnTo>
                <a:lnTo>
                  <a:pt x="12575" y="6425"/>
                </a:lnTo>
                <a:lnTo>
                  <a:pt x="12575" y="8332"/>
                </a:lnTo>
                <a:lnTo>
                  <a:pt x="12575" y="8383"/>
                </a:lnTo>
                <a:lnTo>
                  <a:pt x="9066" y="8383"/>
                </a:lnTo>
                <a:lnTo>
                  <a:pt x="9025" y="8383"/>
                </a:lnTo>
                <a:lnTo>
                  <a:pt x="8983" y="6425"/>
                </a:lnTo>
                <a:close/>
                <a:moveTo>
                  <a:pt x="14622" y="6425"/>
                </a:moveTo>
                <a:lnTo>
                  <a:pt x="18131" y="6425"/>
                </a:lnTo>
                <a:lnTo>
                  <a:pt x="18172" y="8332"/>
                </a:lnTo>
                <a:lnTo>
                  <a:pt x="14663" y="8383"/>
                </a:lnTo>
                <a:lnTo>
                  <a:pt x="14622" y="8383"/>
                </a:lnTo>
                <a:lnTo>
                  <a:pt x="14622" y="6475"/>
                </a:lnTo>
                <a:lnTo>
                  <a:pt x="14622" y="6425"/>
                </a:lnTo>
                <a:close/>
                <a:moveTo>
                  <a:pt x="7312" y="12750"/>
                </a:moveTo>
                <a:cubicBezTo>
                  <a:pt x="7142" y="12854"/>
                  <a:pt x="7083" y="12921"/>
                  <a:pt x="6978" y="13051"/>
                </a:cubicBezTo>
                <a:lnTo>
                  <a:pt x="6978" y="16263"/>
                </a:lnTo>
                <a:cubicBezTo>
                  <a:pt x="6964" y="16298"/>
                  <a:pt x="6959" y="16323"/>
                  <a:pt x="6953" y="16349"/>
                </a:cubicBezTo>
                <a:cubicBezTo>
                  <a:pt x="6975" y="16397"/>
                  <a:pt x="6988" y="16452"/>
                  <a:pt x="7002" y="16505"/>
                </a:cubicBezTo>
                <a:cubicBezTo>
                  <a:pt x="7073" y="16539"/>
                  <a:pt x="7184" y="16531"/>
                  <a:pt x="7187" y="16665"/>
                </a:cubicBezTo>
                <a:lnTo>
                  <a:pt x="10278" y="16665"/>
                </a:lnTo>
                <a:lnTo>
                  <a:pt x="10410" y="16475"/>
                </a:lnTo>
                <a:cubicBezTo>
                  <a:pt x="10418" y="16442"/>
                  <a:pt x="10437" y="16415"/>
                  <a:pt x="10467" y="16394"/>
                </a:cubicBezTo>
                <a:lnTo>
                  <a:pt x="10487" y="16364"/>
                </a:lnTo>
                <a:lnTo>
                  <a:pt x="10528" y="13201"/>
                </a:lnTo>
                <a:cubicBezTo>
                  <a:pt x="10318" y="12472"/>
                  <a:pt x="9531" y="12901"/>
                  <a:pt x="9066" y="12750"/>
                </a:cubicBezTo>
                <a:lnTo>
                  <a:pt x="9066" y="14256"/>
                </a:lnTo>
                <a:cubicBezTo>
                  <a:pt x="8942" y="14403"/>
                  <a:pt x="8547" y="14542"/>
                  <a:pt x="8440" y="14306"/>
                </a:cubicBezTo>
                <a:lnTo>
                  <a:pt x="8399" y="12750"/>
                </a:lnTo>
                <a:lnTo>
                  <a:pt x="7312" y="12750"/>
                </a:lnTo>
                <a:close/>
                <a:moveTo>
                  <a:pt x="11573" y="12750"/>
                </a:moveTo>
                <a:cubicBezTo>
                  <a:pt x="11517" y="12784"/>
                  <a:pt x="11294" y="12984"/>
                  <a:pt x="11238" y="13051"/>
                </a:cubicBezTo>
                <a:lnTo>
                  <a:pt x="11238" y="16414"/>
                </a:lnTo>
                <a:lnTo>
                  <a:pt x="11422" y="16635"/>
                </a:lnTo>
                <a:lnTo>
                  <a:pt x="11447" y="16665"/>
                </a:lnTo>
                <a:lnTo>
                  <a:pt x="14538" y="16665"/>
                </a:lnTo>
                <a:lnTo>
                  <a:pt x="14725" y="16440"/>
                </a:lnTo>
                <a:lnTo>
                  <a:pt x="14747" y="16414"/>
                </a:lnTo>
                <a:lnTo>
                  <a:pt x="14747" y="13051"/>
                </a:lnTo>
                <a:cubicBezTo>
                  <a:pt x="14444" y="12522"/>
                  <a:pt x="13774" y="12895"/>
                  <a:pt x="13327" y="12750"/>
                </a:cubicBezTo>
                <a:lnTo>
                  <a:pt x="13286" y="14356"/>
                </a:lnTo>
                <a:lnTo>
                  <a:pt x="13102" y="14356"/>
                </a:lnTo>
                <a:cubicBezTo>
                  <a:pt x="13026" y="14392"/>
                  <a:pt x="12926" y="14398"/>
                  <a:pt x="12784" y="14356"/>
                </a:cubicBezTo>
                <a:lnTo>
                  <a:pt x="12742" y="14356"/>
                </a:lnTo>
                <a:lnTo>
                  <a:pt x="12700" y="12750"/>
                </a:lnTo>
                <a:lnTo>
                  <a:pt x="11573" y="12750"/>
                </a:lnTo>
                <a:close/>
                <a:moveTo>
                  <a:pt x="5266" y="17468"/>
                </a:moveTo>
                <a:cubicBezTo>
                  <a:pt x="5182" y="17519"/>
                  <a:pt x="4904" y="17819"/>
                  <a:pt x="4848" y="17920"/>
                </a:cubicBezTo>
                <a:lnTo>
                  <a:pt x="4848" y="21032"/>
                </a:lnTo>
                <a:cubicBezTo>
                  <a:pt x="4876" y="21099"/>
                  <a:pt x="5071" y="21367"/>
                  <a:pt x="5140" y="21434"/>
                </a:cubicBezTo>
                <a:lnTo>
                  <a:pt x="8148" y="21434"/>
                </a:lnTo>
                <a:cubicBezTo>
                  <a:pt x="8162" y="21400"/>
                  <a:pt x="8272" y="21300"/>
                  <a:pt x="8314" y="21283"/>
                </a:cubicBezTo>
                <a:cubicBezTo>
                  <a:pt x="8529" y="20252"/>
                  <a:pt x="8363" y="19093"/>
                  <a:pt x="8440" y="18020"/>
                </a:cubicBezTo>
                <a:cubicBezTo>
                  <a:pt x="8301" y="17181"/>
                  <a:pt x="7446" y="17610"/>
                  <a:pt x="6937" y="17468"/>
                </a:cubicBezTo>
                <a:lnTo>
                  <a:pt x="6894" y="19075"/>
                </a:lnTo>
                <a:lnTo>
                  <a:pt x="6351" y="19075"/>
                </a:lnTo>
                <a:lnTo>
                  <a:pt x="6310" y="17468"/>
                </a:lnTo>
                <a:lnTo>
                  <a:pt x="5266" y="17468"/>
                </a:lnTo>
                <a:close/>
                <a:moveTo>
                  <a:pt x="9443" y="17468"/>
                </a:moveTo>
                <a:cubicBezTo>
                  <a:pt x="9373" y="17502"/>
                  <a:pt x="9095" y="17770"/>
                  <a:pt x="9025" y="17870"/>
                </a:cubicBezTo>
                <a:lnTo>
                  <a:pt x="8983" y="20731"/>
                </a:lnTo>
                <a:cubicBezTo>
                  <a:pt x="9019" y="20907"/>
                  <a:pt x="9023" y="21103"/>
                  <a:pt x="9098" y="21253"/>
                </a:cubicBezTo>
                <a:cubicBezTo>
                  <a:pt x="9164" y="21310"/>
                  <a:pt x="9235" y="21364"/>
                  <a:pt x="9285" y="21434"/>
                </a:cubicBezTo>
                <a:lnTo>
                  <a:pt x="12325" y="21434"/>
                </a:lnTo>
                <a:cubicBezTo>
                  <a:pt x="12337" y="21403"/>
                  <a:pt x="12427" y="21322"/>
                  <a:pt x="12475" y="21295"/>
                </a:cubicBezTo>
                <a:cubicBezTo>
                  <a:pt x="12481" y="21288"/>
                  <a:pt x="12488" y="21274"/>
                  <a:pt x="12494" y="21267"/>
                </a:cubicBezTo>
                <a:cubicBezTo>
                  <a:pt x="12687" y="20187"/>
                  <a:pt x="12517" y="18990"/>
                  <a:pt x="12575" y="17870"/>
                </a:cubicBezTo>
                <a:cubicBezTo>
                  <a:pt x="12332" y="17216"/>
                  <a:pt x="11585" y="17613"/>
                  <a:pt x="11113" y="17468"/>
                </a:cubicBezTo>
                <a:lnTo>
                  <a:pt x="11072" y="19075"/>
                </a:lnTo>
                <a:lnTo>
                  <a:pt x="10571" y="19075"/>
                </a:lnTo>
                <a:lnTo>
                  <a:pt x="10528" y="19075"/>
                </a:lnTo>
                <a:lnTo>
                  <a:pt x="10487" y="17468"/>
                </a:lnTo>
                <a:lnTo>
                  <a:pt x="9443" y="17468"/>
                </a:lnTo>
                <a:close/>
                <a:moveTo>
                  <a:pt x="13661" y="17468"/>
                </a:moveTo>
                <a:cubicBezTo>
                  <a:pt x="13681" y="17581"/>
                  <a:pt x="13584" y="17573"/>
                  <a:pt x="13483" y="17569"/>
                </a:cubicBezTo>
                <a:cubicBezTo>
                  <a:pt x="13400" y="17646"/>
                  <a:pt x="13330" y="17718"/>
                  <a:pt x="13280" y="17779"/>
                </a:cubicBezTo>
                <a:cubicBezTo>
                  <a:pt x="13283" y="17794"/>
                  <a:pt x="13281" y="17803"/>
                  <a:pt x="13286" y="17820"/>
                </a:cubicBezTo>
                <a:lnTo>
                  <a:pt x="13286" y="21132"/>
                </a:lnTo>
                <a:cubicBezTo>
                  <a:pt x="13413" y="21216"/>
                  <a:pt x="13432" y="21337"/>
                  <a:pt x="13536" y="21434"/>
                </a:cubicBezTo>
                <a:lnTo>
                  <a:pt x="16418" y="21484"/>
                </a:lnTo>
                <a:cubicBezTo>
                  <a:pt x="16487" y="21451"/>
                  <a:pt x="16738" y="21216"/>
                  <a:pt x="16794" y="21132"/>
                </a:cubicBezTo>
                <a:lnTo>
                  <a:pt x="16794" y="17870"/>
                </a:lnTo>
                <a:cubicBezTo>
                  <a:pt x="16602" y="17197"/>
                  <a:pt x="15806" y="17626"/>
                  <a:pt x="15373" y="17468"/>
                </a:cubicBezTo>
                <a:lnTo>
                  <a:pt x="15332" y="19075"/>
                </a:lnTo>
                <a:lnTo>
                  <a:pt x="14831" y="19075"/>
                </a:lnTo>
                <a:lnTo>
                  <a:pt x="14789" y="19075"/>
                </a:lnTo>
                <a:lnTo>
                  <a:pt x="14747" y="17468"/>
                </a:lnTo>
                <a:lnTo>
                  <a:pt x="13661" y="1746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4" name="note_paper.png" descr="note_paper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537" y="3719040"/>
            <a:ext cx="661449" cy="66144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loremer Ipsum"/>
          <p:cNvSpPr txBox="1"/>
          <p:nvPr/>
        </p:nvSpPr>
        <p:spPr>
          <a:xfrm>
            <a:off x="8581842" y="4236606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До 4 месяцев</a:t>
            </a:r>
            <a:endParaRPr b="1" dirty="0"/>
          </a:p>
        </p:txBody>
      </p:sp>
      <p:sp>
        <p:nvSpPr>
          <p:cNvPr id="66" name="loremer Ipsum"/>
          <p:cNvSpPr txBox="1"/>
          <p:nvPr/>
        </p:nvSpPr>
        <p:spPr>
          <a:xfrm>
            <a:off x="9981305" y="5762432"/>
            <a:ext cx="284624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b="1" dirty="0" smtClean="0"/>
              <a:t>Декларирование товаров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363260" y="4765006"/>
            <a:ext cx="0" cy="10081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f60c905f-e2a7-40f9-a407-6a63351156f2@ca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42" y="3719470"/>
            <a:ext cx="725736" cy="7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00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3107033" y="119439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С использованием института Предварительного информирования</a:t>
            </a:r>
            <a:endParaRPr lang="ru-RU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378843" y="3126411"/>
            <a:ext cx="103691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oval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Прямая соединительная линия 87"/>
          <p:cNvCxnSpPr>
            <a:endCxn id="90" idx="0"/>
          </p:cNvCxnSpPr>
          <p:nvPr/>
        </p:nvCxnSpPr>
        <p:spPr>
          <a:xfrm flipH="1">
            <a:off x="1378843" y="3126411"/>
            <a:ext cx="1" cy="102028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единительная линия 91"/>
          <p:cNvCxnSpPr>
            <a:stCxn id="93" idx="2"/>
          </p:cNvCxnSpPr>
          <p:nvPr/>
        </p:nvCxnSpPr>
        <p:spPr>
          <a:xfrm flipH="1">
            <a:off x="3287050" y="4669490"/>
            <a:ext cx="4" cy="54785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9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8" y="2287064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Овал"/>
          <p:cNvSpPr/>
          <p:nvPr/>
        </p:nvSpPr>
        <p:spPr>
          <a:xfrm>
            <a:off x="3107034" y="2947206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94" name="loremer Ipsum"/>
          <p:cNvSpPr txBox="1"/>
          <p:nvPr/>
        </p:nvSpPr>
        <p:spPr>
          <a:xfrm>
            <a:off x="1276766" y="2598393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За 2 часа</a:t>
            </a:r>
            <a:endParaRPr b="1" dirty="0"/>
          </a:p>
        </p:txBody>
      </p:sp>
      <p:sp>
        <p:nvSpPr>
          <p:cNvPr id="95" name="Овал"/>
          <p:cNvSpPr/>
          <p:nvPr/>
        </p:nvSpPr>
        <p:spPr>
          <a:xfrm>
            <a:off x="7247494" y="2947206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96" name="loremer Ipsum"/>
          <p:cNvSpPr txBox="1"/>
          <p:nvPr/>
        </p:nvSpPr>
        <p:spPr>
          <a:xfrm>
            <a:off x="4356165" y="2598392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12 часов</a:t>
            </a:r>
            <a:endParaRPr b="1" dirty="0"/>
          </a:p>
        </p:txBody>
      </p:sp>
      <p:cxnSp>
        <p:nvCxnSpPr>
          <p:cNvPr id="97" name="Прямая соединительная линия 96"/>
          <p:cNvCxnSpPr>
            <a:endCxn id="98" idx="0"/>
          </p:cNvCxnSpPr>
          <p:nvPr/>
        </p:nvCxnSpPr>
        <p:spPr>
          <a:xfrm>
            <a:off x="7427514" y="3126409"/>
            <a:ext cx="0" cy="100449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loremer Ipsum"/>
          <p:cNvSpPr txBox="1"/>
          <p:nvPr/>
        </p:nvSpPr>
        <p:spPr>
          <a:xfrm>
            <a:off x="5627314" y="4130899"/>
            <a:ext cx="360040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Помещение на </a:t>
            </a:r>
            <a:r>
              <a:rPr lang="ru-RU" sz="1400" b="1" dirty="0" err="1" smtClean="0"/>
              <a:t>Вх</a:t>
            </a:r>
            <a:r>
              <a:rPr lang="ru-RU" sz="1400" b="1" dirty="0" smtClean="0"/>
              <a:t> / ЗТК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Таможенное декларирование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Размещение в СЭЗ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вывоз</a:t>
            </a:r>
          </a:p>
        </p:txBody>
      </p:sp>
      <p:pic>
        <p:nvPicPr>
          <p:cNvPr id="99" name="0453BF75-73EE-4D53-B341-82BD534F46BD-L0-001.jpeg" descr="0453BF75-73EE-4D53-B341-82BD534F46BD-L0-001.jpe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" t="8671" r="179" b="8735"/>
          <a:stretch>
            <a:fillRect/>
          </a:stretch>
        </p:blipFill>
        <p:spPr>
          <a:xfrm>
            <a:off x="7010353" y="2077555"/>
            <a:ext cx="834322" cy="69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0528" y="0"/>
                </a:moveTo>
                <a:lnTo>
                  <a:pt x="10153" y="100"/>
                </a:lnTo>
                <a:cubicBezTo>
                  <a:pt x="9472" y="507"/>
                  <a:pt x="8722" y="775"/>
                  <a:pt x="8064" y="1204"/>
                </a:cubicBezTo>
                <a:cubicBezTo>
                  <a:pt x="7257" y="1517"/>
                  <a:pt x="6537" y="1998"/>
                  <a:pt x="5725" y="2308"/>
                </a:cubicBezTo>
                <a:cubicBezTo>
                  <a:pt x="5031" y="2703"/>
                  <a:pt x="4313" y="3012"/>
                  <a:pt x="3637" y="3413"/>
                </a:cubicBezTo>
                <a:cubicBezTo>
                  <a:pt x="2911" y="3705"/>
                  <a:pt x="2238" y="4140"/>
                  <a:pt x="1506" y="4417"/>
                </a:cubicBezTo>
                <a:cubicBezTo>
                  <a:pt x="1063" y="4834"/>
                  <a:pt x="233" y="4763"/>
                  <a:pt x="3" y="5522"/>
                </a:cubicBezTo>
                <a:lnTo>
                  <a:pt x="0" y="6920"/>
                </a:lnTo>
                <a:lnTo>
                  <a:pt x="2" y="7504"/>
                </a:lnTo>
                <a:lnTo>
                  <a:pt x="44" y="7529"/>
                </a:lnTo>
                <a:cubicBezTo>
                  <a:pt x="1" y="8623"/>
                  <a:pt x="1095" y="7937"/>
                  <a:pt x="1423" y="8433"/>
                </a:cubicBezTo>
                <a:lnTo>
                  <a:pt x="1465" y="20128"/>
                </a:lnTo>
                <a:cubicBezTo>
                  <a:pt x="1675" y="21160"/>
                  <a:pt x="2522" y="21600"/>
                  <a:pt x="3344" y="21484"/>
                </a:cubicBezTo>
                <a:lnTo>
                  <a:pt x="3344" y="11495"/>
                </a:lnTo>
                <a:lnTo>
                  <a:pt x="3344" y="11444"/>
                </a:lnTo>
                <a:lnTo>
                  <a:pt x="18214" y="11394"/>
                </a:lnTo>
                <a:lnTo>
                  <a:pt x="18214" y="11444"/>
                </a:lnTo>
                <a:lnTo>
                  <a:pt x="18256" y="21484"/>
                </a:lnTo>
                <a:cubicBezTo>
                  <a:pt x="18358" y="21506"/>
                  <a:pt x="18461" y="21516"/>
                  <a:pt x="18563" y="21517"/>
                </a:cubicBezTo>
                <a:cubicBezTo>
                  <a:pt x="19279" y="21521"/>
                  <a:pt x="19958" y="21021"/>
                  <a:pt x="20135" y="20128"/>
                </a:cubicBezTo>
                <a:lnTo>
                  <a:pt x="20177" y="8433"/>
                </a:lnTo>
                <a:lnTo>
                  <a:pt x="20260" y="8282"/>
                </a:lnTo>
                <a:cubicBezTo>
                  <a:pt x="20786" y="8259"/>
                  <a:pt x="21500" y="8368"/>
                  <a:pt x="21597" y="7529"/>
                </a:cubicBezTo>
                <a:lnTo>
                  <a:pt x="21600" y="6842"/>
                </a:lnTo>
                <a:lnTo>
                  <a:pt x="21597" y="5571"/>
                </a:lnTo>
                <a:cubicBezTo>
                  <a:pt x="21507" y="5176"/>
                  <a:pt x="21189" y="4897"/>
                  <a:pt x="20846" y="4869"/>
                </a:cubicBezTo>
                <a:cubicBezTo>
                  <a:pt x="19961" y="4355"/>
                  <a:pt x="18984" y="3994"/>
                  <a:pt x="18088" y="3463"/>
                </a:cubicBezTo>
                <a:cubicBezTo>
                  <a:pt x="17277" y="3176"/>
                  <a:pt x="16543" y="2643"/>
                  <a:pt x="15750" y="2359"/>
                </a:cubicBezTo>
                <a:cubicBezTo>
                  <a:pt x="14931" y="1872"/>
                  <a:pt x="14013" y="1557"/>
                  <a:pt x="13201" y="1053"/>
                </a:cubicBezTo>
                <a:cubicBezTo>
                  <a:pt x="12282" y="795"/>
                  <a:pt x="11495" y="17"/>
                  <a:pt x="10528" y="0"/>
                </a:cubicBezTo>
                <a:close/>
                <a:moveTo>
                  <a:pt x="3386" y="6425"/>
                </a:moveTo>
                <a:lnTo>
                  <a:pt x="6978" y="6425"/>
                </a:lnTo>
                <a:lnTo>
                  <a:pt x="7020" y="8383"/>
                </a:lnTo>
                <a:lnTo>
                  <a:pt x="3428" y="8433"/>
                </a:lnTo>
                <a:lnTo>
                  <a:pt x="3386" y="6425"/>
                </a:lnTo>
                <a:close/>
                <a:moveTo>
                  <a:pt x="8983" y="6425"/>
                </a:moveTo>
                <a:lnTo>
                  <a:pt x="9066" y="6425"/>
                </a:lnTo>
                <a:lnTo>
                  <a:pt x="12491" y="6425"/>
                </a:lnTo>
                <a:lnTo>
                  <a:pt x="12575" y="6425"/>
                </a:lnTo>
                <a:lnTo>
                  <a:pt x="12575" y="8332"/>
                </a:lnTo>
                <a:lnTo>
                  <a:pt x="12575" y="8383"/>
                </a:lnTo>
                <a:lnTo>
                  <a:pt x="9066" y="8383"/>
                </a:lnTo>
                <a:lnTo>
                  <a:pt x="9025" y="8383"/>
                </a:lnTo>
                <a:lnTo>
                  <a:pt x="8983" y="6425"/>
                </a:lnTo>
                <a:close/>
                <a:moveTo>
                  <a:pt x="14622" y="6425"/>
                </a:moveTo>
                <a:lnTo>
                  <a:pt x="18131" y="6425"/>
                </a:lnTo>
                <a:lnTo>
                  <a:pt x="18172" y="8332"/>
                </a:lnTo>
                <a:lnTo>
                  <a:pt x="14663" y="8383"/>
                </a:lnTo>
                <a:lnTo>
                  <a:pt x="14622" y="8383"/>
                </a:lnTo>
                <a:lnTo>
                  <a:pt x="14622" y="6475"/>
                </a:lnTo>
                <a:lnTo>
                  <a:pt x="14622" y="6425"/>
                </a:lnTo>
                <a:close/>
                <a:moveTo>
                  <a:pt x="7312" y="12750"/>
                </a:moveTo>
                <a:cubicBezTo>
                  <a:pt x="7142" y="12854"/>
                  <a:pt x="7083" y="12921"/>
                  <a:pt x="6978" y="13051"/>
                </a:cubicBezTo>
                <a:lnTo>
                  <a:pt x="6978" y="16263"/>
                </a:lnTo>
                <a:cubicBezTo>
                  <a:pt x="6964" y="16298"/>
                  <a:pt x="6959" y="16323"/>
                  <a:pt x="6953" y="16349"/>
                </a:cubicBezTo>
                <a:cubicBezTo>
                  <a:pt x="6975" y="16397"/>
                  <a:pt x="6988" y="16452"/>
                  <a:pt x="7002" y="16505"/>
                </a:cubicBezTo>
                <a:cubicBezTo>
                  <a:pt x="7073" y="16539"/>
                  <a:pt x="7184" y="16531"/>
                  <a:pt x="7187" y="16665"/>
                </a:cubicBezTo>
                <a:lnTo>
                  <a:pt x="10278" y="16665"/>
                </a:lnTo>
                <a:lnTo>
                  <a:pt x="10410" y="16475"/>
                </a:lnTo>
                <a:cubicBezTo>
                  <a:pt x="10418" y="16442"/>
                  <a:pt x="10437" y="16415"/>
                  <a:pt x="10467" y="16394"/>
                </a:cubicBezTo>
                <a:lnTo>
                  <a:pt x="10487" y="16364"/>
                </a:lnTo>
                <a:lnTo>
                  <a:pt x="10528" y="13201"/>
                </a:lnTo>
                <a:cubicBezTo>
                  <a:pt x="10318" y="12472"/>
                  <a:pt x="9531" y="12901"/>
                  <a:pt x="9066" y="12750"/>
                </a:cubicBezTo>
                <a:lnTo>
                  <a:pt x="9066" y="14256"/>
                </a:lnTo>
                <a:cubicBezTo>
                  <a:pt x="8942" y="14403"/>
                  <a:pt x="8547" y="14542"/>
                  <a:pt x="8440" y="14306"/>
                </a:cubicBezTo>
                <a:lnTo>
                  <a:pt x="8399" y="12750"/>
                </a:lnTo>
                <a:lnTo>
                  <a:pt x="7312" y="12750"/>
                </a:lnTo>
                <a:close/>
                <a:moveTo>
                  <a:pt x="11573" y="12750"/>
                </a:moveTo>
                <a:cubicBezTo>
                  <a:pt x="11517" y="12784"/>
                  <a:pt x="11294" y="12984"/>
                  <a:pt x="11238" y="13051"/>
                </a:cubicBezTo>
                <a:lnTo>
                  <a:pt x="11238" y="16414"/>
                </a:lnTo>
                <a:lnTo>
                  <a:pt x="11422" y="16635"/>
                </a:lnTo>
                <a:lnTo>
                  <a:pt x="11447" y="16665"/>
                </a:lnTo>
                <a:lnTo>
                  <a:pt x="14538" y="16665"/>
                </a:lnTo>
                <a:lnTo>
                  <a:pt x="14725" y="16440"/>
                </a:lnTo>
                <a:lnTo>
                  <a:pt x="14747" y="16414"/>
                </a:lnTo>
                <a:lnTo>
                  <a:pt x="14747" y="13051"/>
                </a:lnTo>
                <a:cubicBezTo>
                  <a:pt x="14444" y="12522"/>
                  <a:pt x="13774" y="12895"/>
                  <a:pt x="13327" y="12750"/>
                </a:cubicBezTo>
                <a:lnTo>
                  <a:pt x="13286" y="14356"/>
                </a:lnTo>
                <a:lnTo>
                  <a:pt x="13102" y="14356"/>
                </a:lnTo>
                <a:cubicBezTo>
                  <a:pt x="13026" y="14392"/>
                  <a:pt x="12926" y="14398"/>
                  <a:pt x="12784" y="14356"/>
                </a:cubicBezTo>
                <a:lnTo>
                  <a:pt x="12742" y="14356"/>
                </a:lnTo>
                <a:lnTo>
                  <a:pt x="12700" y="12750"/>
                </a:lnTo>
                <a:lnTo>
                  <a:pt x="11573" y="12750"/>
                </a:lnTo>
                <a:close/>
                <a:moveTo>
                  <a:pt x="5266" y="17468"/>
                </a:moveTo>
                <a:cubicBezTo>
                  <a:pt x="5182" y="17519"/>
                  <a:pt x="4904" y="17819"/>
                  <a:pt x="4848" y="17920"/>
                </a:cubicBezTo>
                <a:lnTo>
                  <a:pt x="4848" y="21032"/>
                </a:lnTo>
                <a:cubicBezTo>
                  <a:pt x="4876" y="21099"/>
                  <a:pt x="5071" y="21367"/>
                  <a:pt x="5140" y="21434"/>
                </a:cubicBezTo>
                <a:lnTo>
                  <a:pt x="8148" y="21434"/>
                </a:lnTo>
                <a:cubicBezTo>
                  <a:pt x="8162" y="21400"/>
                  <a:pt x="8272" y="21300"/>
                  <a:pt x="8314" y="21283"/>
                </a:cubicBezTo>
                <a:cubicBezTo>
                  <a:pt x="8529" y="20252"/>
                  <a:pt x="8363" y="19093"/>
                  <a:pt x="8440" y="18020"/>
                </a:cubicBezTo>
                <a:cubicBezTo>
                  <a:pt x="8301" y="17181"/>
                  <a:pt x="7446" y="17610"/>
                  <a:pt x="6937" y="17468"/>
                </a:cubicBezTo>
                <a:lnTo>
                  <a:pt x="6894" y="19075"/>
                </a:lnTo>
                <a:lnTo>
                  <a:pt x="6351" y="19075"/>
                </a:lnTo>
                <a:lnTo>
                  <a:pt x="6310" y="17468"/>
                </a:lnTo>
                <a:lnTo>
                  <a:pt x="5266" y="17468"/>
                </a:lnTo>
                <a:close/>
                <a:moveTo>
                  <a:pt x="9443" y="17468"/>
                </a:moveTo>
                <a:cubicBezTo>
                  <a:pt x="9373" y="17502"/>
                  <a:pt x="9095" y="17770"/>
                  <a:pt x="9025" y="17870"/>
                </a:cubicBezTo>
                <a:lnTo>
                  <a:pt x="8983" y="20731"/>
                </a:lnTo>
                <a:cubicBezTo>
                  <a:pt x="9019" y="20907"/>
                  <a:pt x="9023" y="21103"/>
                  <a:pt x="9098" y="21253"/>
                </a:cubicBezTo>
                <a:cubicBezTo>
                  <a:pt x="9164" y="21310"/>
                  <a:pt x="9235" y="21364"/>
                  <a:pt x="9285" y="21434"/>
                </a:cubicBezTo>
                <a:lnTo>
                  <a:pt x="12325" y="21434"/>
                </a:lnTo>
                <a:cubicBezTo>
                  <a:pt x="12337" y="21403"/>
                  <a:pt x="12427" y="21322"/>
                  <a:pt x="12475" y="21295"/>
                </a:cubicBezTo>
                <a:cubicBezTo>
                  <a:pt x="12481" y="21288"/>
                  <a:pt x="12488" y="21274"/>
                  <a:pt x="12494" y="21267"/>
                </a:cubicBezTo>
                <a:cubicBezTo>
                  <a:pt x="12687" y="20187"/>
                  <a:pt x="12517" y="18990"/>
                  <a:pt x="12575" y="17870"/>
                </a:cubicBezTo>
                <a:cubicBezTo>
                  <a:pt x="12332" y="17216"/>
                  <a:pt x="11585" y="17613"/>
                  <a:pt x="11113" y="17468"/>
                </a:cubicBezTo>
                <a:lnTo>
                  <a:pt x="11072" y="19075"/>
                </a:lnTo>
                <a:lnTo>
                  <a:pt x="10571" y="19075"/>
                </a:lnTo>
                <a:lnTo>
                  <a:pt x="10528" y="19075"/>
                </a:lnTo>
                <a:lnTo>
                  <a:pt x="10487" y="17468"/>
                </a:lnTo>
                <a:lnTo>
                  <a:pt x="9443" y="17468"/>
                </a:lnTo>
                <a:close/>
                <a:moveTo>
                  <a:pt x="13661" y="17468"/>
                </a:moveTo>
                <a:cubicBezTo>
                  <a:pt x="13681" y="17581"/>
                  <a:pt x="13584" y="17573"/>
                  <a:pt x="13483" y="17569"/>
                </a:cubicBezTo>
                <a:cubicBezTo>
                  <a:pt x="13400" y="17646"/>
                  <a:pt x="13330" y="17718"/>
                  <a:pt x="13280" y="17779"/>
                </a:cubicBezTo>
                <a:cubicBezTo>
                  <a:pt x="13283" y="17794"/>
                  <a:pt x="13281" y="17803"/>
                  <a:pt x="13286" y="17820"/>
                </a:cubicBezTo>
                <a:lnTo>
                  <a:pt x="13286" y="21132"/>
                </a:lnTo>
                <a:cubicBezTo>
                  <a:pt x="13413" y="21216"/>
                  <a:pt x="13432" y="21337"/>
                  <a:pt x="13536" y="21434"/>
                </a:cubicBezTo>
                <a:lnTo>
                  <a:pt x="16418" y="21484"/>
                </a:lnTo>
                <a:cubicBezTo>
                  <a:pt x="16487" y="21451"/>
                  <a:pt x="16738" y="21216"/>
                  <a:pt x="16794" y="21132"/>
                </a:cubicBezTo>
                <a:lnTo>
                  <a:pt x="16794" y="17870"/>
                </a:lnTo>
                <a:cubicBezTo>
                  <a:pt x="16602" y="17197"/>
                  <a:pt x="15806" y="17626"/>
                  <a:pt x="15373" y="17468"/>
                </a:cubicBezTo>
                <a:lnTo>
                  <a:pt x="15332" y="19075"/>
                </a:lnTo>
                <a:lnTo>
                  <a:pt x="14831" y="19075"/>
                </a:lnTo>
                <a:lnTo>
                  <a:pt x="14789" y="19075"/>
                </a:lnTo>
                <a:lnTo>
                  <a:pt x="14747" y="17468"/>
                </a:lnTo>
                <a:lnTo>
                  <a:pt x="13661" y="1746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1" name="loremer Ipsum"/>
          <p:cNvSpPr txBox="1"/>
          <p:nvPr/>
        </p:nvSpPr>
        <p:spPr>
          <a:xfrm>
            <a:off x="8507634" y="2610184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До 4 месяцев</a:t>
            </a:r>
            <a:endParaRPr b="1" dirty="0"/>
          </a:p>
        </p:txBody>
      </p:sp>
      <p:sp>
        <p:nvSpPr>
          <p:cNvPr id="102" name="loremer Ipsum"/>
          <p:cNvSpPr txBox="1"/>
          <p:nvPr/>
        </p:nvSpPr>
        <p:spPr>
          <a:xfrm>
            <a:off x="9907097" y="4136010"/>
            <a:ext cx="284624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b="1" dirty="0" smtClean="0"/>
              <a:t>Декларирование товаров</a:t>
            </a:r>
          </a:p>
        </p:txBody>
      </p:sp>
      <p:cxnSp>
        <p:nvCxnSpPr>
          <p:cNvPr id="103" name="Прямая соединительная линия 102"/>
          <p:cNvCxnSpPr>
            <a:endCxn id="102" idx="0"/>
          </p:cNvCxnSpPr>
          <p:nvPr/>
        </p:nvCxnSpPr>
        <p:spPr>
          <a:xfrm>
            <a:off x="11330221" y="3138584"/>
            <a:ext cx="0" cy="99742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4" name="Picture 2" descr="f60c905f-e2a7-40f9-a407-6a63351156f2@ca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34" y="2093048"/>
            <a:ext cx="725736" cy="7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271">
            <a:off x="2853837" y="2287064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360286" y="5095266"/>
            <a:ext cx="1945322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loremer Ipsum"/>
          <p:cNvSpPr txBox="1"/>
          <p:nvPr/>
        </p:nvSpPr>
        <p:spPr>
          <a:xfrm>
            <a:off x="1378843" y="5217340"/>
            <a:ext cx="1908208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Решение о возможности прибытия ВС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Решение о выгрузке / перегрузке товаров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Регистрация уведомления о прибытии товаров</a:t>
            </a:r>
          </a:p>
        </p:txBody>
      </p:sp>
      <p:sp>
        <p:nvSpPr>
          <p:cNvPr id="90" name="loremer Ipsum"/>
          <p:cNvSpPr txBox="1"/>
          <p:nvPr/>
        </p:nvSpPr>
        <p:spPr>
          <a:xfrm>
            <a:off x="309732" y="4146697"/>
            <a:ext cx="213822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Подача ПИ до прибытия ВС</a:t>
            </a:r>
          </a:p>
        </p:txBody>
      </p:sp>
      <p:sp>
        <p:nvSpPr>
          <p:cNvPr id="93" name="loremer Ipsum"/>
          <p:cNvSpPr txBox="1"/>
          <p:nvPr/>
        </p:nvSpPr>
        <p:spPr>
          <a:xfrm>
            <a:off x="2217943" y="4136011"/>
            <a:ext cx="2138222" cy="533479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Завершение ТО при прибытии ВС</a:t>
            </a:r>
          </a:p>
        </p:txBody>
      </p:sp>
      <p:cxnSp>
        <p:nvCxnSpPr>
          <p:cNvPr id="53" name="Прямая соединительная линия 52"/>
          <p:cNvCxnSpPr>
            <a:endCxn id="93" idx="0"/>
          </p:cNvCxnSpPr>
          <p:nvPr/>
        </p:nvCxnSpPr>
        <p:spPr>
          <a:xfrm>
            <a:off x="3287050" y="3126409"/>
            <a:ext cx="4" cy="100960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единительная линия 60"/>
          <p:cNvCxnSpPr>
            <a:stCxn id="90" idx="2"/>
          </p:cNvCxnSpPr>
          <p:nvPr/>
        </p:nvCxnSpPr>
        <p:spPr>
          <a:xfrm>
            <a:off x="1378843" y="4680176"/>
            <a:ext cx="1" cy="53716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9" name="note_paper.png" descr="note_paper.png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280" y="2125191"/>
            <a:ext cx="661449" cy="66144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extBox 81"/>
          <p:cNvSpPr txBox="1"/>
          <p:nvPr/>
        </p:nvSpPr>
        <p:spPr>
          <a:xfrm>
            <a:off x="3759599" y="2158404"/>
            <a:ext cx="37189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kumimoji="0" lang="ru-RU" sz="3600" b="0" i="0" u="none" strike="noStrike" cap="all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3287050" y="5104906"/>
            <a:ext cx="4" cy="230255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7427514" y="5095266"/>
            <a:ext cx="0" cy="108972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305608" y="6065660"/>
            <a:ext cx="4121906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loremer Ipsum"/>
          <p:cNvSpPr txBox="1"/>
          <p:nvPr/>
        </p:nvSpPr>
        <p:spPr>
          <a:xfrm>
            <a:off x="4192280" y="5640129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 5 минут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8" name="loremer Ipsum"/>
          <p:cNvSpPr txBox="1"/>
          <p:nvPr/>
        </p:nvSpPr>
        <p:spPr>
          <a:xfrm>
            <a:off x="3467074" y="6135315"/>
            <a:ext cx="3875838" cy="533479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Подача из состава ПИ уведомления о размещение товаров на ВХ /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</a:rPr>
              <a:t>зТК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1330221" y="4454046"/>
            <a:ext cx="12499" cy="295341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Прямая со стрелкой 119"/>
          <p:cNvCxnSpPr/>
          <p:nvPr/>
        </p:nvCxnSpPr>
        <p:spPr>
          <a:xfrm flipV="1">
            <a:off x="3330606" y="7233053"/>
            <a:ext cx="7999615" cy="11872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loremer Ipsum"/>
          <p:cNvSpPr txBox="1"/>
          <p:nvPr/>
        </p:nvSpPr>
        <p:spPr>
          <a:xfrm>
            <a:off x="8507634" y="6750869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 4-х часов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2" name="loremer Ipsum"/>
          <p:cNvSpPr txBox="1"/>
          <p:nvPr/>
        </p:nvSpPr>
        <p:spPr>
          <a:xfrm>
            <a:off x="3771379" y="7233053"/>
            <a:ext cx="7277455" cy="318036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Использование ПИ для выпуска ПДТ  / открытия доставки по ПТД</a:t>
            </a:r>
          </a:p>
        </p:txBody>
      </p:sp>
      <p:sp>
        <p:nvSpPr>
          <p:cNvPr id="123" name="Правая фигурная скобка 122"/>
          <p:cNvSpPr/>
          <p:nvPr/>
        </p:nvSpPr>
        <p:spPr>
          <a:xfrm>
            <a:off x="11409140" y="5079878"/>
            <a:ext cx="440773" cy="2312193"/>
          </a:xfrm>
          <a:prstGeom prst="rightBrac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4" name="loremer Ipsum"/>
          <p:cNvSpPr txBox="1"/>
          <p:nvPr/>
        </p:nvSpPr>
        <p:spPr>
          <a:xfrm rot="5400000">
            <a:off x="11048832" y="6000626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Life hacking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4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/>
      <p:bldP spid="121" grpId="0" animBg="1"/>
      <p:bldP spid="122" grpId="0"/>
      <p:bldP spid="123" grpId="0" animBg="1"/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3107033" y="119439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При обязательном совершении операций в ЕАИС ТО в случае подачи ЭПД</a:t>
            </a:r>
            <a:endParaRPr lang="ru-RU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378843" y="3126411"/>
            <a:ext cx="103691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oval"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Прямая соединительная линия 87"/>
          <p:cNvCxnSpPr>
            <a:endCxn id="90" idx="0"/>
          </p:cNvCxnSpPr>
          <p:nvPr/>
        </p:nvCxnSpPr>
        <p:spPr>
          <a:xfrm flipH="1">
            <a:off x="1378843" y="3126411"/>
            <a:ext cx="2" cy="102028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Прямая соединительная линия 91"/>
          <p:cNvCxnSpPr>
            <a:stCxn id="93" idx="2"/>
          </p:cNvCxnSpPr>
          <p:nvPr/>
        </p:nvCxnSpPr>
        <p:spPr>
          <a:xfrm flipH="1">
            <a:off x="3287050" y="4669490"/>
            <a:ext cx="4" cy="345120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9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8" y="2287064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Овал"/>
          <p:cNvSpPr/>
          <p:nvPr/>
        </p:nvSpPr>
        <p:spPr>
          <a:xfrm>
            <a:off x="3107034" y="2947206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94" name="loremer Ipsum"/>
          <p:cNvSpPr txBox="1"/>
          <p:nvPr/>
        </p:nvSpPr>
        <p:spPr>
          <a:xfrm>
            <a:off x="1276766" y="2598393"/>
            <a:ext cx="21903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За 2 часа</a:t>
            </a:r>
            <a:endParaRPr b="1" dirty="0"/>
          </a:p>
        </p:txBody>
      </p:sp>
      <p:sp>
        <p:nvSpPr>
          <p:cNvPr id="95" name="Овал"/>
          <p:cNvSpPr/>
          <p:nvPr/>
        </p:nvSpPr>
        <p:spPr>
          <a:xfrm>
            <a:off x="9116201" y="2947389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pic>
        <p:nvPicPr>
          <p:cNvPr id="99" name="0453BF75-73EE-4D53-B341-82BD534F46BD-L0-001.jpeg" descr="0453BF75-73EE-4D53-B341-82BD534F46BD-L0-001.jpe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" t="8671" r="179" b="8735"/>
          <a:stretch>
            <a:fillRect/>
          </a:stretch>
        </p:blipFill>
        <p:spPr>
          <a:xfrm>
            <a:off x="8879060" y="2028701"/>
            <a:ext cx="834322" cy="69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0528" y="0"/>
                </a:moveTo>
                <a:lnTo>
                  <a:pt x="10153" y="100"/>
                </a:lnTo>
                <a:cubicBezTo>
                  <a:pt x="9472" y="507"/>
                  <a:pt x="8722" y="775"/>
                  <a:pt x="8064" y="1204"/>
                </a:cubicBezTo>
                <a:cubicBezTo>
                  <a:pt x="7257" y="1517"/>
                  <a:pt x="6537" y="1998"/>
                  <a:pt x="5725" y="2308"/>
                </a:cubicBezTo>
                <a:cubicBezTo>
                  <a:pt x="5031" y="2703"/>
                  <a:pt x="4313" y="3012"/>
                  <a:pt x="3637" y="3413"/>
                </a:cubicBezTo>
                <a:cubicBezTo>
                  <a:pt x="2911" y="3705"/>
                  <a:pt x="2238" y="4140"/>
                  <a:pt x="1506" y="4417"/>
                </a:cubicBezTo>
                <a:cubicBezTo>
                  <a:pt x="1063" y="4834"/>
                  <a:pt x="233" y="4763"/>
                  <a:pt x="3" y="5522"/>
                </a:cubicBezTo>
                <a:lnTo>
                  <a:pt x="0" y="6920"/>
                </a:lnTo>
                <a:lnTo>
                  <a:pt x="2" y="7504"/>
                </a:lnTo>
                <a:lnTo>
                  <a:pt x="44" y="7529"/>
                </a:lnTo>
                <a:cubicBezTo>
                  <a:pt x="1" y="8623"/>
                  <a:pt x="1095" y="7937"/>
                  <a:pt x="1423" y="8433"/>
                </a:cubicBezTo>
                <a:lnTo>
                  <a:pt x="1465" y="20128"/>
                </a:lnTo>
                <a:cubicBezTo>
                  <a:pt x="1675" y="21160"/>
                  <a:pt x="2522" y="21600"/>
                  <a:pt x="3344" y="21484"/>
                </a:cubicBezTo>
                <a:lnTo>
                  <a:pt x="3344" y="11495"/>
                </a:lnTo>
                <a:lnTo>
                  <a:pt x="3344" y="11444"/>
                </a:lnTo>
                <a:lnTo>
                  <a:pt x="18214" y="11394"/>
                </a:lnTo>
                <a:lnTo>
                  <a:pt x="18214" y="11444"/>
                </a:lnTo>
                <a:lnTo>
                  <a:pt x="18256" y="21484"/>
                </a:lnTo>
                <a:cubicBezTo>
                  <a:pt x="18358" y="21506"/>
                  <a:pt x="18461" y="21516"/>
                  <a:pt x="18563" y="21517"/>
                </a:cubicBezTo>
                <a:cubicBezTo>
                  <a:pt x="19279" y="21521"/>
                  <a:pt x="19958" y="21021"/>
                  <a:pt x="20135" y="20128"/>
                </a:cubicBezTo>
                <a:lnTo>
                  <a:pt x="20177" y="8433"/>
                </a:lnTo>
                <a:lnTo>
                  <a:pt x="20260" y="8282"/>
                </a:lnTo>
                <a:cubicBezTo>
                  <a:pt x="20786" y="8259"/>
                  <a:pt x="21500" y="8368"/>
                  <a:pt x="21597" y="7529"/>
                </a:cubicBezTo>
                <a:lnTo>
                  <a:pt x="21600" y="6842"/>
                </a:lnTo>
                <a:lnTo>
                  <a:pt x="21597" y="5571"/>
                </a:lnTo>
                <a:cubicBezTo>
                  <a:pt x="21507" y="5176"/>
                  <a:pt x="21189" y="4897"/>
                  <a:pt x="20846" y="4869"/>
                </a:cubicBezTo>
                <a:cubicBezTo>
                  <a:pt x="19961" y="4355"/>
                  <a:pt x="18984" y="3994"/>
                  <a:pt x="18088" y="3463"/>
                </a:cubicBezTo>
                <a:cubicBezTo>
                  <a:pt x="17277" y="3176"/>
                  <a:pt x="16543" y="2643"/>
                  <a:pt x="15750" y="2359"/>
                </a:cubicBezTo>
                <a:cubicBezTo>
                  <a:pt x="14931" y="1872"/>
                  <a:pt x="14013" y="1557"/>
                  <a:pt x="13201" y="1053"/>
                </a:cubicBezTo>
                <a:cubicBezTo>
                  <a:pt x="12282" y="795"/>
                  <a:pt x="11495" y="17"/>
                  <a:pt x="10528" y="0"/>
                </a:cubicBezTo>
                <a:close/>
                <a:moveTo>
                  <a:pt x="3386" y="6425"/>
                </a:moveTo>
                <a:lnTo>
                  <a:pt x="6978" y="6425"/>
                </a:lnTo>
                <a:lnTo>
                  <a:pt x="7020" y="8383"/>
                </a:lnTo>
                <a:lnTo>
                  <a:pt x="3428" y="8433"/>
                </a:lnTo>
                <a:lnTo>
                  <a:pt x="3386" y="6425"/>
                </a:lnTo>
                <a:close/>
                <a:moveTo>
                  <a:pt x="8983" y="6425"/>
                </a:moveTo>
                <a:lnTo>
                  <a:pt x="9066" y="6425"/>
                </a:lnTo>
                <a:lnTo>
                  <a:pt x="12491" y="6425"/>
                </a:lnTo>
                <a:lnTo>
                  <a:pt x="12575" y="6425"/>
                </a:lnTo>
                <a:lnTo>
                  <a:pt x="12575" y="8332"/>
                </a:lnTo>
                <a:lnTo>
                  <a:pt x="12575" y="8383"/>
                </a:lnTo>
                <a:lnTo>
                  <a:pt x="9066" y="8383"/>
                </a:lnTo>
                <a:lnTo>
                  <a:pt x="9025" y="8383"/>
                </a:lnTo>
                <a:lnTo>
                  <a:pt x="8983" y="6425"/>
                </a:lnTo>
                <a:close/>
                <a:moveTo>
                  <a:pt x="14622" y="6425"/>
                </a:moveTo>
                <a:lnTo>
                  <a:pt x="18131" y="6425"/>
                </a:lnTo>
                <a:lnTo>
                  <a:pt x="18172" y="8332"/>
                </a:lnTo>
                <a:lnTo>
                  <a:pt x="14663" y="8383"/>
                </a:lnTo>
                <a:lnTo>
                  <a:pt x="14622" y="8383"/>
                </a:lnTo>
                <a:lnTo>
                  <a:pt x="14622" y="6475"/>
                </a:lnTo>
                <a:lnTo>
                  <a:pt x="14622" y="6425"/>
                </a:lnTo>
                <a:close/>
                <a:moveTo>
                  <a:pt x="7312" y="12750"/>
                </a:moveTo>
                <a:cubicBezTo>
                  <a:pt x="7142" y="12854"/>
                  <a:pt x="7083" y="12921"/>
                  <a:pt x="6978" y="13051"/>
                </a:cubicBezTo>
                <a:lnTo>
                  <a:pt x="6978" y="16263"/>
                </a:lnTo>
                <a:cubicBezTo>
                  <a:pt x="6964" y="16298"/>
                  <a:pt x="6959" y="16323"/>
                  <a:pt x="6953" y="16349"/>
                </a:cubicBezTo>
                <a:cubicBezTo>
                  <a:pt x="6975" y="16397"/>
                  <a:pt x="6988" y="16452"/>
                  <a:pt x="7002" y="16505"/>
                </a:cubicBezTo>
                <a:cubicBezTo>
                  <a:pt x="7073" y="16539"/>
                  <a:pt x="7184" y="16531"/>
                  <a:pt x="7187" y="16665"/>
                </a:cubicBezTo>
                <a:lnTo>
                  <a:pt x="10278" y="16665"/>
                </a:lnTo>
                <a:lnTo>
                  <a:pt x="10410" y="16475"/>
                </a:lnTo>
                <a:cubicBezTo>
                  <a:pt x="10418" y="16442"/>
                  <a:pt x="10437" y="16415"/>
                  <a:pt x="10467" y="16394"/>
                </a:cubicBezTo>
                <a:lnTo>
                  <a:pt x="10487" y="16364"/>
                </a:lnTo>
                <a:lnTo>
                  <a:pt x="10528" y="13201"/>
                </a:lnTo>
                <a:cubicBezTo>
                  <a:pt x="10318" y="12472"/>
                  <a:pt x="9531" y="12901"/>
                  <a:pt x="9066" y="12750"/>
                </a:cubicBezTo>
                <a:lnTo>
                  <a:pt x="9066" y="14256"/>
                </a:lnTo>
                <a:cubicBezTo>
                  <a:pt x="8942" y="14403"/>
                  <a:pt x="8547" y="14542"/>
                  <a:pt x="8440" y="14306"/>
                </a:cubicBezTo>
                <a:lnTo>
                  <a:pt x="8399" y="12750"/>
                </a:lnTo>
                <a:lnTo>
                  <a:pt x="7312" y="12750"/>
                </a:lnTo>
                <a:close/>
                <a:moveTo>
                  <a:pt x="11573" y="12750"/>
                </a:moveTo>
                <a:cubicBezTo>
                  <a:pt x="11517" y="12784"/>
                  <a:pt x="11294" y="12984"/>
                  <a:pt x="11238" y="13051"/>
                </a:cubicBezTo>
                <a:lnTo>
                  <a:pt x="11238" y="16414"/>
                </a:lnTo>
                <a:lnTo>
                  <a:pt x="11422" y="16635"/>
                </a:lnTo>
                <a:lnTo>
                  <a:pt x="11447" y="16665"/>
                </a:lnTo>
                <a:lnTo>
                  <a:pt x="14538" y="16665"/>
                </a:lnTo>
                <a:lnTo>
                  <a:pt x="14725" y="16440"/>
                </a:lnTo>
                <a:lnTo>
                  <a:pt x="14747" y="16414"/>
                </a:lnTo>
                <a:lnTo>
                  <a:pt x="14747" y="13051"/>
                </a:lnTo>
                <a:cubicBezTo>
                  <a:pt x="14444" y="12522"/>
                  <a:pt x="13774" y="12895"/>
                  <a:pt x="13327" y="12750"/>
                </a:cubicBezTo>
                <a:lnTo>
                  <a:pt x="13286" y="14356"/>
                </a:lnTo>
                <a:lnTo>
                  <a:pt x="13102" y="14356"/>
                </a:lnTo>
                <a:cubicBezTo>
                  <a:pt x="13026" y="14392"/>
                  <a:pt x="12926" y="14398"/>
                  <a:pt x="12784" y="14356"/>
                </a:cubicBezTo>
                <a:lnTo>
                  <a:pt x="12742" y="14356"/>
                </a:lnTo>
                <a:lnTo>
                  <a:pt x="12700" y="12750"/>
                </a:lnTo>
                <a:lnTo>
                  <a:pt x="11573" y="12750"/>
                </a:lnTo>
                <a:close/>
                <a:moveTo>
                  <a:pt x="5266" y="17468"/>
                </a:moveTo>
                <a:cubicBezTo>
                  <a:pt x="5182" y="17519"/>
                  <a:pt x="4904" y="17819"/>
                  <a:pt x="4848" y="17920"/>
                </a:cubicBezTo>
                <a:lnTo>
                  <a:pt x="4848" y="21032"/>
                </a:lnTo>
                <a:cubicBezTo>
                  <a:pt x="4876" y="21099"/>
                  <a:pt x="5071" y="21367"/>
                  <a:pt x="5140" y="21434"/>
                </a:cubicBezTo>
                <a:lnTo>
                  <a:pt x="8148" y="21434"/>
                </a:lnTo>
                <a:cubicBezTo>
                  <a:pt x="8162" y="21400"/>
                  <a:pt x="8272" y="21300"/>
                  <a:pt x="8314" y="21283"/>
                </a:cubicBezTo>
                <a:cubicBezTo>
                  <a:pt x="8529" y="20252"/>
                  <a:pt x="8363" y="19093"/>
                  <a:pt x="8440" y="18020"/>
                </a:cubicBezTo>
                <a:cubicBezTo>
                  <a:pt x="8301" y="17181"/>
                  <a:pt x="7446" y="17610"/>
                  <a:pt x="6937" y="17468"/>
                </a:cubicBezTo>
                <a:lnTo>
                  <a:pt x="6894" y="19075"/>
                </a:lnTo>
                <a:lnTo>
                  <a:pt x="6351" y="19075"/>
                </a:lnTo>
                <a:lnTo>
                  <a:pt x="6310" y="17468"/>
                </a:lnTo>
                <a:lnTo>
                  <a:pt x="5266" y="17468"/>
                </a:lnTo>
                <a:close/>
                <a:moveTo>
                  <a:pt x="9443" y="17468"/>
                </a:moveTo>
                <a:cubicBezTo>
                  <a:pt x="9373" y="17502"/>
                  <a:pt x="9095" y="17770"/>
                  <a:pt x="9025" y="17870"/>
                </a:cubicBezTo>
                <a:lnTo>
                  <a:pt x="8983" y="20731"/>
                </a:lnTo>
                <a:cubicBezTo>
                  <a:pt x="9019" y="20907"/>
                  <a:pt x="9023" y="21103"/>
                  <a:pt x="9098" y="21253"/>
                </a:cubicBezTo>
                <a:cubicBezTo>
                  <a:pt x="9164" y="21310"/>
                  <a:pt x="9235" y="21364"/>
                  <a:pt x="9285" y="21434"/>
                </a:cubicBezTo>
                <a:lnTo>
                  <a:pt x="12325" y="21434"/>
                </a:lnTo>
                <a:cubicBezTo>
                  <a:pt x="12337" y="21403"/>
                  <a:pt x="12427" y="21322"/>
                  <a:pt x="12475" y="21295"/>
                </a:cubicBezTo>
                <a:cubicBezTo>
                  <a:pt x="12481" y="21288"/>
                  <a:pt x="12488" y="21274"/>
                  <a:pt x="12494" y="21267"/>
                </a:cubicBezTo>
                <a:cubicBezTo>
                  <a:pt x="12687" y="20187"/>
                  <a:pt x="12517" y="18990"/>
                  <a:pt x="12575" y="17870"/>
                </a:cubicBezTo>
                <a:cubicBezTo>
                  <a:pt x="12332" y="17216"/>
                  <a:pt x="11585" y="17613"/>
                  <a:pt x="11113" y="17468"/>
                </a:cubicBezTo>
                <a:lnTo>
                  <a:pt x="11072" y="19075"/>
                </a:lnTo>
                <a:lnTo>
                  <a:pt x="10571" y="19075"/>
                </a:lnTo>
                <a:lnTo>
                  <a:pt x="10528" y="19075"/>
                </a:lnTo>
                <a:lnTo>
                  <a:pt x="10487" y="17468"/>
                </a:lnTo>
                <a:lnTo>
                  <a:pt x="9443" y="17468"/>
                </a:lnTo>
                <a:close/>
                <a:moveTo>
                  <a:pt x="13661" y="17468"/>
                </a:moveTo>
                <a:cubicBezTo>
                  <a:pt x="13681" y="17581"/>
                  <a:pt x="13584" y="17573"/>
                  <a:pt x="13483" y="17569"/>
                </a:cubicBezTo>
                <a:cubicBezTo>
                  <a:pt x="13400" y="17646"/>
                  <a:pt x="13330" y="17718"/>
                  <a:pt x="13280" y="17779"/>
                </a:cubicBezTo>
                <a:cubicBezTo>
                  <a:pt x="13283" y="17794"/>
                  <a:pt x="13281" y="17803"/>
                  <a:pt x="13286" y="17820"/>
                </a:cubicBezTo>
                <a:lnTo>
                  <a:pt x="13286" y="21132"/>
                </a:lnTo>
                <a:cubicBezTo>
                  <a:pt x="13413" y="21216"/>
                  <a:pt x="13432" y="21337"/>
                  <a:pt x="13536" y="21434"/>
                </a:cubicBezTo>
                <a:lnTo>
                  <a:pt x="16418" y="21484"/>
                </a:lnTo>
                <a:cubicBezTo>
                  <a:pt x="16487" y="21451"/>
                  <a:pt x="16738" y="21216"/>
                  <a:pt x="16794" y="21132"/>
                </a:cubicBezTo>
                <a:lnTo>
                  <a:pt x="16794" y="17870"/>
                </a:lnTo>
                <a:cubicBezTo>
                  <a:pt x="16602" y="17197"/>
                  <a:pt x="15806" y="17626"/>
                  <a:pt x="15373" y="17468"/>
                </a:cubicBezTo>
                <a:lnTo>
                  <a:pt x="15332" y="19075"/>
                </a:lnTo>
                <a:lnTo>
                  <a:pt x="14831" y="19075"/>
                </a:lnTo>
                <a:lnTo>
                  <a:pt x="14789" y="19075"/>
                </a:lnTo>
                <a:lnTo>
                  <a:pt x="14747" y="17468"/>
                </a:lnTo>
                <a:lnTo>
                  <a:pt x="13661" y="1746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Picture 2" descr="f60c905f-e2a7-40f9-a407-6a63351156f2@ca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34" y="2093048"/>
            <a:ext cx="725736" cy="7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271">
            <a:off x="2853837" y="2287064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360286" y="5095266"/>
            <a:ext cx="1945322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loremer Ipsum"/>
          <p:cNvSpPr txBox="1"/>
          <p:nvPr/>
        </p:nvSpPr>
        <p:spPr>
          <a:xfrm>
            <a:off x="1378843" y="5217340"/>
            <a:ext cx="1908208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Решение о возможности прибытия ВС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Решение о выгрузке / перегрузке товаров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Регистрация уведомления о прибытии товаров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Регистрация ТДТС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Получение решения от ФОИВ</a:t>
            </a:r>
          </a:p>
        </p:txBody>
      </p:sp>
      <p:sp>
        <p:nvSpPr>
          <p:cNvPr id="90" name="loremer Ipsum"/>
          <p:cNvSpPr txBox="1"/>
          <p:nvPr/>
        </p:nvSpPr>
        <p:spPr>
          <a:xfrm>
            <a:off x="309732" y="4146697"/>
            <a:ext cx="213822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Подача ЭПД</a:t>
            </a:r>
          </a:p>
        </p:txBody>
      </p:sp>
      <p:sp>
        <p:nvSpPr>
          <p:cNvPr id="93" name="loremer Ipsum"/>
          <p:cNvSpPr txBox="1"/>
          <p:nvPr/>
        </p:nvSpPr>
        <p:spPr>
          <a:xfrm>
            <a:off x="2217943" y="4136011"/>
            <a:ext cx="2138222" cy="533479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Завершение ТО при прибытии ВС</a:t>
            </a:r>
          </a:p>
        </p:txBody>
      </p:sp>
      <p:cxnSp>
        <p:nvCxnSpPr>
          <p:cNvPr id="53" name="Прямая соединительная линия 52"/>
          <p:cNvCxnSpPr>
            <a:endCxn id="93" idx="0"/>
          </p:cNvCxnSpPr>
          <p:nvPr/>
        </p:nvCxnSpPr>
        <p:spPr>
          <a:xfrm>
            <a:off x="3287050" y="3126409"/>
            <a:ext cx="4" cy="100960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единительная линия 60"/>
          <p:cNvCxnSpPr>
            <a:stCxn id="90" idx="2"/>
          </p:cNvCxnSpPr>
          <p:nvPr/>
        </p:nvCxnSpPr>
        <p:spPr>
          <a:xfrm>
            <a:off x="1378843" y="4464733"/>
            <a:ext cx="1" cy="7526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loremer Ipsum"/>
          <p:cNvSpPr txBox="1"/>
          <p:nvPr/>
        </p:nvSpPr>
        <p:spPr>
          <a:xfrm>
            <a:off x="3402060" y="5217339"/>
            <a:ext cx="2812308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b="1" dirty="0" smtClean="0"/>
              <a:t>Дополнительно: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Подача уведомления о размещении на </a:t>
            </a:r>
            <a:r>
              <a:rPr lang="ru-RU" sz="1400" b="1" dirty="0" err="1" smtClean="0"/>
              <a:t>вх</a:t>
            </a:r>
            <a:r>
              <a:rPr lang="ru-RU" sz="1400" b="1" dirty="0" smtClean="0"/>
              <a:t> / </a:t>
            </a:r>
            <a:r>
              <a:rPr lang="ru-RU" sz="1400" b="1" dirty="0" err="1" smtClean="0"/>
              <a:t>зтк</a:t>
            </a:r>
            <a:endParaRPr lang="ru-RU" sz="1400" b="1" dirty="0" smtClean="0"/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Направление уведомления о прибытии товаров в систему ЕАИС ТО;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Использование в качестве ТД.</a:t>
            </a:r>
          </a:p>
        </p:txBody>
      </p:sp>
      <p:cxnSp>
        <p:nvCxnSpPr>
          <p:cNvPr id="2059" name="Соединительная линия уступом 2058"/>
          <p:cNvCxnSpPr/>
          <p:nvPr/>
        </p:nvCxnSpPr>
        <p:spPr>
          <a:xfrm flipV="1">
            <a:off x="6214370" y="3305616"/>
            <a:ext cx="3081852" cy="2507289"/>
          </a:xfrm>
          <a:prstGeom prst="bentConnector3">
            <a:avLst>
              <a:gd name="adj1" fmla="val 100069"/>
            </a:avLst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6" name="Соединительная линия уступом 2075"/>
          <p:cNvCxnSpPr>
            <a:stCxn id="128" idx="3"/>
          </p:cNvCxnSpPr>
          <p:nvPr/>
        </p:nvCxnSpPr>
        <p:spPr>
          <a:xfrm flipV="1">
            <a:off x="6214368" y="3305615"/>
            <a:ext cx="5197334" cy="2932517"/>
          </a:xfrm>
          <a:prstGeom prst="bentConnector3">
            <a:avLst>
              <a:gd name="adj1" fmla="val 99922"/>
            </a:avLst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9" name="loremer Ipsum"/>
          <p:cNvSpPr txBox="1"/>
          <p:nvPr/>
        </p:nvSpPr>
        <p:spPr>
          <a:xfrm rot="5400000">
            <a:off x="8450020" y="4292520"/>
            <a:ext cx="260327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Для целей размещения на ВХ / ЗТК</a:t>
            </a:r>
          </a:p>
        </p:txBody>
      </p:sp>
      <p:sp>
        <p:nvSpPr>
          <p:cNvPr id="160" name="loremer Ipsum"/>
          <p:cNvSpPr txBox="1"/>
          <p:nvPr/>
        </p:nvSpPr>
        <p:spPr>
          <a:xfrm rot="5400000">
            <a:off x="10356039" y="4457405"/>
            <a:ext cx="283705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Для целей ТО таможенных деклараций</a:t>
            </a:r>
          </a:p>
        </p:txBody>
      </p:sp>
      <p:sp>
        <p:nvSpPr>
          <p:cNvPr id="163" name="loremer Ipsum"/>
          <p:cNvSpPr txBox="1"/>
          <p:nvPr/>
        </p:nvSpPr>
        <p:spPr>
          <a:xfrm>
            <a:off x="5998344" y="2329264"/>
            <a:ext cx="265418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b="1" dirty="0" smtClean="0"/>
              <a:t>В течении 12 часов</a:t>
            </a:r>
            <a:endParaRPr b="1" dirty="0"/>
          </a:p>
        </p:txBody>
      </p:sp>
      <p:sp>
        <p:nvSpPr>
          <p:cNvPr id="125" name="Правая фигурная скобка 124"/>
          <p:cNvSpPr/>
          <p:nvPr/>
        </p:nvSpPr>
        <p:spPr>
          <a:xfrm rot="16200000">
            <a:off x="7258502" y="-866698"/>
            <a:ext cx="284923" cy="7563915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562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2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cxnSp>
        <p:nvCxnSpPr>
          <p:cNvPr id="282" name="Прямая со стрелкой 281"/>
          <p:cNvCxnSpPr/>
          <p:nvPr/>
        </p:nvCxnSpPr>
        <p:spPr>
          <a:xfrm flipH="1">
            <a:off x="5549640" y="7211541"/>
            <a:ext cx="4049105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6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3200" dirty="0" smtClean="0"/>
              <a:t>Использование института ПТД без размещения товаров на ВХ</a:t>
            </a:r>
            <a:endParaRPr sz="3200" dirty="0"/>
          </a:p>
        </p:txBody>
      </p:sp>
      <p:pic>
        <p:nvPicPr>
          <p:cNvPr id="40" name="EC49C3A2-C474-4016-89D4-4EB8EDBA2FE8-L0-001.jpeg"/>
          <p:cNvPicPr>
            <a:picLocks noChangeAspect="1"/>
          </p:cNvPicPr>
          <p:nvPr/>
        </p:nvPicPr>
        <p:blipFill>
          <a:blip r:embed="rId3">
            <a:extLst/>
          </a:blip>
          <a:srcRect l="4918" t="37106" r="6796" b="12383"/>
          <a:stretch>
            <a:fillRect/>
          </a:stretch>
        </p:blipFill>
        <p:spPr>
          <a:xfrm>
            <a:off x="1667077" y="2284512"/>
            <a:ext cx="1838608" cy="591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458" extrusionOk="0">
                <a:moveTo>
                  <a:pt x="10645" y="0"/>
                </a:moveTo>
                <a:cubicBezTo>
                  <a:pt x="10570" y="2180"/>
                  <a:pt x="10617" y="4399"/>
                  <a:pt x="10588" y="6592"/>
                </a:cubicBezTo>
                <a:cubicBezTo>
                  <a:pt x="10463" y="7697"/>
                  <a:pt x="10793" y="9951"/>
                  <a:pt x="10186" y="9798"/>
                </a:cubicBezTo>
                <a:cubicBezTo>
                  <a:pt x="9763" y="10298"/>
                  <a:pt x="9541" y="11416"/>
                  <a:pt x="9383" y="12647"/>
                </a:cubicBezTo>
                <a:lnTo>
                  <a:pt x="7032" y="12112"/>
                </a:lnTo>
                <a:lnTo>
                  <a:pt x="7032" y="12292"/>
                </a:lnTo>
                <a:cubicBezTo>
                  <a:pt x="7812" y="12395"/>
                  <a:pt x="8582" y="12788"/>
                  <a:pt x="9354" y="13094"/>
                </a:cubicBezTo>
                <a:cubicBezTo>
                  <a:pt x="9323" y="13774"/>
                  <a:pt x="9527" y="14712"/>
                  <a:pt x="9326" y="15231"/>
                </a:cubicBezTo>
                <a:cubicBezTo>
                  <a:pt x="8647" y="15221"/>
                  <a:pt x="7969" y="15106"/>
                  <a:pt x="7291" y="15053"/>
                </a:cubicBezTo>
                <a:cubicBezTo>
                  <a:pt x="4882" y="14307"/>
                  <a:pt x="2454" y="14164"/>
                  <a:pt x="37" y="13626"/>
                </a:cubicBezTo>
                <a:cubicBezTo>
                  <a:pt x="-137" y="14319"/>
                  <a:pt x="368" y="13492"/>
                  <a:pt x="324" y="13894"/>
                </a:cubicBezTo>
                <a:cubicBezTo>
                  <a:pt x="888" y="14585"/>
                  <a:pt x="1601" y="14153"/>
                  <a:pt x="2216" y="14429"/>
                </a:cubicBezTo>
                <a:cubicBezTo>
                  <a:pt x="2485" y="14917"/>
                  <a:pt x="3237" y="14007"/>
                  <a:pt x="3105" y="15676"/>
                </a:cubicBezTo>
                <a:cubicBezTo>
                  <a:pt x="3312" y="16060"/>
                  <a:pt x="3317" y="15054"/>
                  <a:pt x="3191" y="14873"/>
                </a:cubicBezTo>
                <a:cubicBezTo>
                  <a:pt x="3901" y="14785"/>
                  <a:pt x="4606" y="15050"/>
                  <a:pt x="5313" y="15231"/>
                </a:cubicBezTo>
                <a:cubicBezTo>
                  <a:pt x="5317" y="15262"/>
                  <a:pt x="5318" y="15303"/>
                  <a:pt x="5321" y="15341"/>
                </a:cubicBezTo>
                <a:cubicBezTo>
                  <a:pt x="5328" y="15335"/>
                  <a:pt x="5335" y="15329"/>
                  <a:pt x="5341" y="15318"/>
                </a:cubicBezTo>
                <a:cubicBezTo>
                  <a:pt x="5334" y="15362"/>
                  <a:pt x="5330" y="15402"/>
                  <a:pt x="5326" y="15443"/>
                </a:cubicBezTo>
                <a:cubicBezTo>
                  <a:pt x="5333" y="15646"/>
                  <a:pt x="5332" y="15887"/>
                  <a:pt x="5347" y="16056"/>
                </a:cubicBezTo>
                <a:cubicBezTo>
                  <a:pt x="5377" y="16162"/>
                  <a:pt x="5421" y="16210"/>
                  <a:pt x="5464" y="16199"/>
                </a:cubicBezTo>
                <a:cubicBezTo>
                  <a:pt x="5479" y="16177"/>
                  <a:pt x="5493" y="16161"/>
                  <a:pt x="5513" y="16120"/>
                </a:cubicBezTo>
                <a:cubicBezTo>
                  <a:pt x="5449" y="15606"/>
                  <a:pt x="5498" y="15496"/>
                  <a:pt x="5577" y="15493"/>
                </a:cubicBezTo>
                <a:cubicBezTo>
                  <a:pt x="5575" y="15465"/>
                  <a:pt x="5573" y="15438"/>
                  <a:pt x="5570" y="15408"/>
                </a:cubicBezTo>
                <a:lnTo>
                  <a:pt x="6117" y="15558"/>
                </a:lnTo>
                <a:cubicBezTo>
                  <a:pt x="6118" y="15558"/>
                  <a:pt x="6119" y="15558"/>
                  <a:pt x="6120" y="15558"/>
                </a:cubicBezTo>
                <a:cubicBezTo>
                  <a:pt x="6345" y="15553"/>
                  <a:pt x="6598" y="15482"/>
                  <a:pt x="6769" y="15738"/>
                </a:cubicBezTo>
                <a:lnTo>
                  <a:pt x="6860" y="15763"/>
                </a:lnTo>
                <a:lnTo>
                  <a:pt x="6860" y="15936"/>
                </a:lnTo>
                <a:cubicBezTo>
                  <a:pt x="6870" y="15966"/>
                  <a:pt x="6880" y="15997"/>
                  <a:pt x="6889" y="16033"/>
                </a:cubicBezTo>
                <a:cubicBezTo>
                  <a:pt x="6879" y="16040"/>
                  <a:pt x="6870" y="16048"/>
                  <a:pt x="6860" y="16056"/>
                </a:cubicBezTo>
                <a:lnTo>
                  <a:pt x="6860" y="16120"/>
                </a:lnTo>
                <a:cubicBezTo>
                  <a:pt x="6551" y="16315"/>
                  <a:pt x="6429" y="17095"/>
                  <a:pt x="6397" y="17953"/>
                </a:cubicBezTo>
                <a:cubicBezTo>
                  <a:pt x="6390" y="18261"/>
                  <a:pt x="6389" y="18581"/>
                  <a:pt x="6394" y="18902"/>
                </a:cubicBezTo>
                <a:cubicBezTo>
                  <a:pt x="6397" y="18985"/>
                  <a:pt x="6398" y="19069"/>
                  <a:pt x="6402" y="19149"/>
                </a:cubicBezTo>
                <a:cubicBezTo>
                  <a:pt x="6404" y="19181"/>
                  <a:pt x="6407" y="19210"/>
                  <a:pt x="6410" y="19241"/>
                </a:cubicBezTo>
                <a:cubicBezTo>
                  <a:pt x="6455" y="18711"/>
                  <a:pt x="6640" y="19067"/>
                  <a:pt x="6631" y="19416"/>
                </a:cubicBezTo>
                <a:cubicBezTo>
                  <a:pt x="7070" y="20536"/>
                  <a:pt x="7610" y="19293"/>
                  <a:pt x="7491" y="17635"/>
                </a:cubicBezTo>
                <a:cubicBezTo>
                  <a:pt x="7635" y="17322"/>
                  <a:pt x="7573" y="18489"/>
                  <a:pt x="7609" y="18916"/>
                </a:cubicBezTo>
                <a:cubicBezTo>
                  <a:pt x="7634" y="18396"/>
                  <a:pt x="7629" y="17835"/>
                  <a:pt x="7634" y="17328"/>
                </a:cubicBezTo>
                <a:cubicBezTo>
                  <a:pt x="7625" y="17188"/>
                  <a:pt x="7621" y="17057"/>
                  <a:pt x="7622" y="16920"/>
                </a:cubicBezTo>
                <a:cubicBezTo>
                  <a:pt x="7618" y="16685"/>
                  <a:pt x="7628" y="16527"/>
                  <a:pt x="7650" y="16432"/>
                </a:cubicBezTo>
                <a:cubicBezTo>
                  <a:pt x="7661" y="16310"/>
                  <a:pt x="7673" y="16189"/>
                  <a:pt x="7692" y="16033"/>
                </a:cubicBezTo>
                <a:cubicBezTo>
                  <a:pt x="7804" y="16439"/>
                  <a:pt x="8000" y="16104"/>
                  <a:pt x="8121" y="16478"/>
                </a:cubicBezTo>
                <a:cubicBezTo>
                  <a:pt x="8130" y="17753"/>
                  <a:pt x="8208" y="18927"/>
                  <a:pt x="8231" y="20163"/>
                </a:cubicBezTo>
                <a:cubicBezTo>
                  <a:pt x="8233" y="20181"/>
                  <a:pt x="8234" y="20200"/>
                  <a:pt x="8236" y="20218"/>
                </a:cubicBezTo>
                <a:cubicBezTo>
                  <a:pt x="8235" y="20218"/>
                  <a:pt x="8233" y="20215"/>
                  <a:pt x="8231" y="20214"/>
                </a:cubicBezTo>
                <a:cubicBezTo>
                  <a:pt x="8234" y="20363"/>
                  <a:pt x="8236" y="20512"/>
                  <a:pt x="8236" y="20663"/>
                </a:cubicBezTo>
                <a:cubicBezTo>
                  <a:pt x="8189" y="20545"/>
                  <a:pt x="8074" y="19892"/>
                  <a:pt x="8064" y="19684"/>
                </a:cubicBezTo>
                <a:cubicBezTo>
                  <a:pt x="7836" y="19142"/>
                  <a:pt x="7822" y="21571"/>
                  <a:pt x="8093" y="21018"/>
                </a:cubicBezTo>
                <a:cubicBezTo>
                  <a:pt x="8107" y="21069"/>
                  <a:pt x="8112" y="21112"/>
                  <a:pt x="8112" y="21147"/>
                </a:cubicBezTo>
                <a:cubicBezTo>
                  <a:pt x="8296" y="21131"/>
                  <a:pt x="8480" y="21114"/>
                  <a:pt x="8667" y="21108"/>
                </a:cubicBezTo>
                <a:cubicBezTo>
                  <a:pt x="8671" y="21099"/>
                  <a:pt x="8677" y="21099"/>
                  <a:pt x="8684" y="21104"/>
                </a:cubicBezTo>
                <a:lnTo>
                  <a:pt x="8638" y="19684"/>
                </a:lnTo>
                <a:cubicBezTo>
                  <a:pt x="8328" y="19204"/>
                  <a:pt x="8636" y="20872"/>
                  <a:pt x="8351" y="20484"/>
                </a:cubicBezTo>
                <a:cubicBezTo>
                  <a:pt x="8246" y="19235"/>
                  <a:pt x="8505" y="18555"/>
                  <a:pt x="8695" y="17635"/>
                </a:cubicBezTo>
                <a:cubicBezTo>
                  <a:pt x="8849" y="17573"/>
                  <a:pt x="8842" y="16858"/>
                  <a:pt x="9010" y="16833"/>
                </a:cubicBezTo>
                <a:cubicBezTo>
                  <a:pt x="9077" y="16862"/>
                  <a:pt x="9231" y="17161"/>
                  <a:pt x="9240" y="17280"/>
                </a:cubicBezTo>
                <a:cubicBezTo>
                  <a:pt x="9390" y="17497"/>
                  <a:pt x="9242" y="16358"/>
                  <a:pt x="9441" y="17100"/>
                </a:cubicBezTo>
                <a:cubicBezTo>
                  <a:pt x="9480" y="17740"/>
                  <a:pt x="9613" y="18455"/>
                  <a:pt x="9813" y="18614"/>
                </a:cubicBezTo>
                <a:cubicBezTo>
                  <a:pt x="9903" y="18071"/>
                  <a:pt x="10367" y="18470"/>
                  <a:pt x="10559" y="18524"/>
                </a:cubicBezTo>
                <a:cubicBezTo>
                  <a:pt x="10818" y="19343"/>
                  <a:pt x="10432" y="18841"/>
                  <a:pt x="10501" y="19326"/>
                </a:cubicBezTo>
                <a:cubicBezTo>
                  <a:pt x="10517" y="19336"/>
                  <a:pt x="10533" y="19353"/>
                  <a:pt x="10548" y="19368"/>
                </a:cubicBezTo>
                <a:cubicBezTo>
                  <a:pt x="10574" y="19069"/>
                  <a:pt x="10693" y="19309"/>
                  <a:pt x="10743" y="19598"/>
                </a:cubicBezTo>
                <a:cubicBezTo>
                  <a:pt x="10871" y="19753"/>
                  <a:pt x="10994" y="19836"/>
                  <a:pt x="11075" y="19416"/>
                </a:cubicBezTo>
                <a:cubicBezTo>
                  <a:pt x="10944" y="18241"/>
                  <a:pt x="11390" y="18513"/>
                  <a:pt x="11591" y="18347"/>
                </a:cubicBezTo>
                <a:cubicBezTo>
                  <a:pt x="11857" y="18180"/>
                  <a:pt x="11779" y="17428"/>
                  <a:pt x="11964" y="17012"/>
                </a:cubicBezTo>
                <a:cubicBezTo>
                  <a:pt x="12161" y="17745"/>
                  <a:pt x="12110" y="16520"/>
                  <a:pt x="12307" y="16745"/>
                </a:cubicBezTo>
                <a:cubicBezTo>
                  <a:pt x="12534" y="17251"/>
                  <a:pt x="12708" y="18018"/>
                  <a:pt x="12881" y="18704"/>
                </a:cubicBezTo>
                <a:cubicBezTo>
                  <a:pt x="13120" y="18861"/>
                  <a:pt x="12954" y="21600"/>
                  <a:pt x="12881" y="19684"/>
                </a:cubicBezTo>
                <a:cubicBezTo>
                  <a:pt x="12601" y="19186"/>
                  <a:pt x="12693" y="20351"/>
                  <a:pt x="12680" y="21018"/>
                </a:cubicBezTo>
                <a:cubicBezTo>
                  <a:pt x="12933" y="21018"/>
                  <a:pt x="13187" y="21018"/>
                  <a:pt x="13440" y="21018"/>
                </a:cubicBezTo>
                <a:cubicBezTo>
                  <a:pt x="13419" y="20652"/>
                  <a:pt x="13471" y="19918"/>
                  <a:pt x="13425" y="19684"/>
                </a:cubicBezTo>
                <a:cubicBezTo>
                  <a:pt x="13317" y="19499"/>
                  <a:pt x="13286" y="19588"/>
                  <a:pt x="13276" y="19755"/>
                </a:cubicBezTo>
                <a:cubicBezTo>
                  <a:pt x="13276" y="19779"/>
                  <a:pt x="13274" y="19800"/>
                  <a:pt x="13274" y="19824"/>
                </a:cubicBezTo>
                <a:cubicBezTo>
                  <a:pt x="13273" y="19906"/>
                  <a:pt x="13273" y="19991"/>
                  <a:pt x="13269" y="20064"/>
                </a:cubicBezTo>
                <a:cubicBezTo>
                  <a:pt x="13266" y="20290"/>
                  <a:pt x="13253" y="20477"/>
                  <a:pt x="13139" y="20306"/>
                </a:cubicBezTo>
                <a:cubicBezTo>
                  <a:pt x="13139" y="20277"/>
                  <a:pt x="13139" y="20248"/>
                  <a:pt x="13139" y="20218"/>
                </a:cubicBezTo>
                <a:cubicBezTo>
                  <a:pt x="13139" y="20211"/>
                  <a:pt x="13139" y="20203"/>
                  <a:pt x="13139" y="20195"/>
                </a:cubicBezTo>
                <a:cubicBezTo>
                  <a:pt x="13130" y="18923"/>
                  <a:pt x="13174" y="17657"/>
                  <a:pt x="13196" y="16388"/>
                </a:cubicBezTo>
                <a:cubicBezTo>
                  <a:pt x="13216" y="16392"/>
                  <a:pt x="13235" y="16392"/>
                  <a:pt x="13254" y="16388"/>
                </a:cubicBezTo>
                <a:cubicBezTo>
                  <a:pt x="13254" y="16388"/>
                  <a:pt x="13255" y="16388"/>
                  <a:pt x="13255" y="16388"/>
                </a:cubicBezTo>
                <a:cubicBezTo>
                  <a:pt x="13299" y="16303"/>
                  <a:pt x="13363" y="16285"/>
                  <a:pt x="13428" y="16272"/>
                </a:cubicBezTo>
                <a:cubicBezTo>
                  <a:pt x="13503" y="16204"/>
                  <a:pt x="13578" y="16128"/>
                  <a:pt x="13655" y="16120"/>
                </a:cubicBezTo>
                <a:cubicBezTo>
                  <a:pt x="13665" y="16214"/>
                  <a:pt x="13657" y="16363"/>
                  <a:pt x="13647" y="16519"/>
                </a:cubicBezTo>
                <a:cubicBezTo>
                  <a:pt x="13642" y="16718"/>
                  <a:pt x="13637" y="16857"/>
                  <a:pt x="13632" y="16971"/>
                </a:cubicBezTo>
                <a:cubicBezTo>
                  <a:pt x="13637" y="17081"/>
                  <a:pt x="13656" y="17145"/>
                  <a:pt x="13712" y="17100"/>
                </a:cubicBezTo>
                <a:cubicBezTo>
                  <a:pt x="13712" y="17155"/>
                  <a:pt x="13713" y="17218"/>
                  <a:pt x="13713" y="17275"/>
                </a:cubicBezTo>
                <a:cubicBezTo>
                  <a:pt x="13728" y="17395"/>
                  <a:pt x="13725" y="17564"/>
                  <a:pt x="13716" y="17745"/>
                </a:cubicBezTo>
                <a:cubicBezTo>
                  <a:pt x="13717" y="17951"/>
                  <a:pt x="13719" y="18150"/>
                  <a:pt x="13724" y="18356"/>
                </a:cubicBezTo>
                <a:lnTo>
                  <a:pt x="13770" y="17367"/>
                </a:lnTo>
                <a:cubicBezTo>
                  <a:pt x="13959" y="16867"/>
                  <a:pt x="13704" y="18602"/>
                  <a:pt x="13827" y="18437"/>
                </a:cubicBezTo>
                <a:cubicBezTo>
                  <a:pt x="13903" y="19877"/>
                  <a:pt x="14517" y="20119"/>
                  <a:pt x="14773" y="19059"/>
                </a:cubicBezTo>
                <a:cubicBezTo>
                  <a:pt x="14935" y="20164"/>
                  <a:pt x="14216" y="19614"/>
                  <a:pt x="14314" y="20396"/>
                </a:cubicBezTo>
                <a:cubicBezTo>
                  <a:pt x="14339" y="20438"/>
                  <a:pt x="14362" y="20464"/>
                  <a:pt x="14385" y="20490"/>
                </a:cubicBezTo>
                <a:cubicBezTo>
                  <a:pt x="14678" y="20431"/>
                  <a:pt x="14879" y="19704"/>
                  <a:pt x="14951" y="18833"/>
                </a:cubicBezTo>
                <a:cubicBezTo>
                  <a:pt x="14969" y="18565"/>
                  <a:pt x="14977" y="18299"/>
                  <a:pt x="14980" y="18047"/>
                </a:cubicBezTo>
                <a:cubicBezTo>
                  <a:pt x="14977" y="17589"/>
                  <a:pt x="14938" y="17133"/>
                  <a:pt x="14859" y="16745"/>
                </a:cubicBezTo>
                <a:cubicBezTo>
                  <a:pt x="14858" y="16738"/>
                  <a:pt x="14857" y="16733"/>
                  <a:pt x="14856" y="16727"/>
                </a:cubicBezTo>
                <a:cubicBezTo>
                  <a:pt x="14803" y="16567"/>
                  <a:pt x="14740" y="16440"/>
                  <a:pt x="14676" y="16321"/>
                </a:cubicBezTo>
                <a:cubicBezTo>
                  <a:pt x="14548" y="16194"/>
                  <a:pt x="14411" y="16126"/>
                  <a:pt x="14457" y="15676"/>
                </a:cubicBezTo>
                <a:cubicBezTo>
                  <a:pt x="14528" y="15669"/>
                  <a:pt x="14598" y="15650"/>
                  <a:pt x="14669" y="15634"/>
                </a:cubicBezTo>
                <a:cubicBezTo>
                  <a:pt x="15043" y="15431"/>
                  <a:pt x="15422" y="15378"/>
                  <a:pt x="15805" y="15318"/>
                </a:cubicBezTo>
                <a:lnTo>
                  <a:pt x="15833" y="16095"/>
                </a:lnTo>
                <a:cubicBezTo>
                  <a:pt x="15875" y="16169"/>
                  <a:pt x="15937" y="16101"/>
                  <a:pt x="15986" y="15959"/>
                </a:cubicBezTo>
                <a:cubicBezTo>
                  <a:pt x="15995" y="15691"/>
                  <a:pt x="15962" y="15269"/>
                  <a:pt x="16063" y="15141"/>
                </a:cubicBezTo>
                <a:cubicBezTo>
                  <a:pt x="16242" y="15101"/>
                  <a:pt x="16423" y="15069"/>
                  <a:pt x="16603" y="15035"/>
                </a:cubicBezTo>
                <a:cubicBezTo>
                  <a:pt x="16834" y="14969"/>
                  <a:pt x="17066" y="14921"/>
                  <a:pt x="17298" y="14883"/>
                </a:cubicBezTo>
                <a:cubicBezTo>
                  <a:pt x="17566" y="14815"/>
                  <a:pt x="17834" y="14733"/>
                  <a:pt x="18098" y="14606"/>
                </a:cubicBezTo>
                <a:cubicBezTo>
                  <a:pt x="18092" y="14672"/>
                  <a:pt x="18088" y="14729"/>
                  <a:pt x="18085" y="14786"/>
                </a:cubicBezTo>
                <a:cubicBezTo>
                  <a:pt x="18089" y="14786"/>
                  <a:pt x="18094" y="14784"/>
                  <a:pt x="18098" y="14784"/>
                </a:cubicBezTo>
                <a:cubicBezTo>
                  <a:pt x="18114" y="14951"/>
                  <a:pt x="18190" y="15283"/>
                  <a:pt x="18239" y="15424"/>
                </a:cubicBezTo>
                <a:cubicBezTo>
                  <a:pt x="18249" y="15415"/>
                  <a:pt x="18258" y="15405"/>
                  <a:pt x="18267" y="15390"/>
                </a:cubicBezTo>
                <a:cubicBezTo>
                  <a:pt x="18256" y="15082"/>
                  <a:pt x="18265" y="14885"/>
                  <a:pt x="18288" y="14763"/>
                </a:cubicBezTo>
                <a:cubicBezTo>
                  <a:pt x="18276" y="14712"/>
                  <a:pt x="18261" y="14660"/>
                  <a:pt x="18242" y="14606"/>
                </a:cubicBezTo>
                <a:cubicBezTo>
                  <a:pt x="18430" y="14516"/>
                  <a:pt x="18619" y="14444"/>
                  <a:pt x="18808" y="14378"/>
                </a:cubicBezTo>
                <a:cubicBezTo>
                  <a:pt x="18832" y="14247"/>
                  <a:pt x="18867" y="14171"/>
                  <a:pt x="18927" y="14334"/>
                </a:cubicBezTo>
                <a:cubicBezTo>
                  <a:pt x="19609" y="14111"/>
                  <a:pt x="20297" y="14015"/>
                  <a:pt x="20983" y="13910"/>
                </a:cubicBezTo>
                <a:cubicBezTo>
                  <a:pt x="21006" y="13837"/>
                  <a:pt x="21038" y="13801"/>
                  <a:pt x="21075" y="13790"/>
                </a:cubicBezTo>
                <a:cubicBezTo>
                  <a:pt x="21076" y="13391"/>
                  <a:pt x="21384" y="13820"/>
                  <a:pt x="21463" y="13629"/>
                </a:cubicBezTo>
                <a:cubicBezTo>
                  <a:pt x="21462" y="13578"/>
                  <a:pt x="21460" y="13521"/>
                  <a:pt x="21453" y="13449"/>
                </a:cubicBezTo>
                <a:cubicBezTo>
                  <a:pt x="21294" y="13455"/>
                  <a:pt x="21136" y="13467"/>
                  <a:pt x="20979" y="13486"/>
                </a:cubicBezTo>
                <a:cubicBezTo>
                  <a:pt x="20977" y="13486"/>
                  <a:pt x="20976" y="13486"/>
                  <a:pt x="20975" y="13486"/>
                </a:cubicBezTo>
                <a:cubicBezTo>
                  <a:pt x="20651" y="13564"/>
                  <a:pt x="20326" y="13622"/>
                  <a:pt x="20001" y="13675"/>
                </a:cubicBezTo>
                <a:cubicBezTo>
                  <a:pt x="19854" y="13714"/>
                  <a:pt x="19708" y="13756"/>
                  <a:pt x="19561" y="13804"/>
                </a:cubicBezTo>
                <a:cubicBezTo>
                  <a:pt x="19247" y="13814"/>
                  <a:pt x="18932" y="13841"/>
                  <a:pt x="18619" y="13882"/>
                </a:cubicBezTo>
                <a:cubicBezTo>
                  <a:pt x="18612" y="13883"/>
                  <a:pt x="18606" y="13886"/>
                  <a:pt x="18599" y="13887"/>
                </a:cubicBezTo>
                <a:cubicBezTo>
                  <a:pt x="18426" y="13910"/>
                  <a:pt x="18253" y="13944"/>
                  <a:pt x="18081" y="13975"/>
                </a:cubicBezTo>
                <a:cubicBezTo>
                  <a:pt x="17598" y="14062"/>
                  <a:pt x="17117" y="14170"/>
                  <a:pt x="16636" y="14339"/>
                </a:cubicBezTo>
                <a:cubicBezTo>
                  <a:pt x="16475" y="14354"/>
                  <a:pt x="16314" y="14380"/>
                  <a:pt x="16152" y="14406"/>
                </a:cubicBezTo>
                <a:cubicBezTo>
                  <a:pt x="15161" y="14663"/>
                  <a:pt x="14170" y="14933"/>
                  <a:pt x="13177" y="15095"/>
                </a:cubicBezTo>
                <a:cubicBezTo>
                  <a:pt x="13160" y="15098"/>
                  <a:pt x="13142" y="15101"/>
                  <a:pt x="13124" y="15104"/>
                </a:cubicBezTo>
                <a:cubicBezTo>
                  <a:pt x="13015" y="15121"/>
                  <a:pt x="12906" y="15140"/>
                  <a:pt x="12796" y="15155"/>
                </a:cubicBezTo>
                <a:cubicBezTo>
                  <a:pt x="12528" y="15194"/>
                  <a:pt x="12261" y="15225"/>
                  <a:pt x="11992" y="15231"/>
                </a:cubicBezTo>
                <a:cubicBezTo>
                  <a:pt x="11830" y="14957"/>
                  <a:pt x="11872" y="14426"/>
                  <a:pt x="11910" y="13905"/>
                </a:cubicBezTo>
                <a:cubicBezTo>
                  <a:pt x="11918" y="13648"/>
                  <a:pt x="11924" y="13395"/>
                  <a:pt x="11906" y="13182"/>
                </a:cubicBezTo>
                <a:cubicBezTo>
                  <a:pt x="11915" y="13152"/>
                  <a:pt x="11925" y="13135"/>
                  <a:pt x="11935" y="13112"/>
                </a:cubicBezTo>
                <a:cubicBezTo>
                  <a:pt x="11934" y="13106"/>
                  <a:pt x="11935" y="13100"/>
                  <a:pt x="11935" y="13094"/>
                </a:cubicBezTo>
                <a:cubicBezTo>
                  <a:pt x="11938" y="13092"/>
                  <a:pt x="11942" y="13089"/>
                  <a:pt x="11946" y="13087"/>
                </a:cubicBezTo>
                <a:cubicBezTo>
                  <a:pt x="12017" y="12938"/>
                  <a:pt x="12104" y="12935"/>
                  <a:pt x="12194" y="12953"/>
                </a:cubicBezTo>
                <a:cubicBezTo>
                  <a:pt x="12352" y="12876"/>
                  <a:pt x="12511" y="12814"/>
                  <a:pt x="12670" y="12758"/>
                </a:cubicBezTo>
                <a:cubicBezTo>
                  <a:pt x="12902" y="12620"/>
                  <a:pt x="13143" y="12565"/>
                  <a:pt x="13382" y="12511"/>
                </a:cubicBezTo>
                <a:cubicBezTo>
                  <a:pt x="13675" y="12410"/>
                  <a:pt x="13967" y="12297"/>
                  <a:pt x="14257" y="12112"/>
                </a:cubicBezTo>
                <a:cubicBezTo>
                  <a:pt x="14092" y="12114"/>
                  <a:pt x="13927" y="12139"/>
                  <a:pt x="13762" y="12170"/>
                </a:cubicBezTo>
                <a:cubicBezTo>
                  <a:pt x="13611" y="12207"/>
                  <a:pt x="13459" y="12242"/>
                  <a:pt x="13308" y="12278"/>
                </a:cubicBezTo>
                <a:cubicBezTo>
                  <a:pt x="12846" y="12403"/>
                  <a:pt x="12384" y="12548"/>
                  <a:pt x="11921" y="12555"/>
                </a:cubicBezTo>
                <a:cubicBezTo>
                  <a:pt x="11916" y="12555"/>
                  <a:pt x="11911" y="12559"/>
                  <a:pt x="11906" y="12559"/>
                </a:cubicBezTo>
                <a:cubicBezTo>
                  <a:pt x="11906" y="12559"/>
                  <a:pt x="11906" y="12558"/>
                  <a:pt x="11906" y="12557"/>
                </a:cubicBezTo>
                <a:cubicBezTo>
                  <a:pt x="11896" y="12557"/>
                  <a:pt x="11886" y="12559"/>
                  <a:pt x="11877" y="12559"/>
                </a:cubicBezTo>
                <a:cubicBezTo>
                  <a:pt x="11839" y="12107"/>
                  <a:pt x="11773" y="11686"/>
                  <a:pt x="11686" y="11310"/>
                </a:cubicBezTo>
                <a:cubicBezTo>
                  <a:pt x="11673" y="11256"/>
                  <a:pt x="11660" y="11201"/>
                  <a:pt x="11647" y="11149"/>
                </a:cubicBezTo>
                <a:cubicBezTo>
                  <a:pt x="11640" y="11120"/>
                  <a:pt x="11633" y="11090"/>
                  <a:pt x="11625" y="11061"/>
                </a:cubicBezTo>
                <a:cubicBezTo>
                  <a:pt x="11625" y="11059"/>
                  <a:pt x="11624" y="11059"/>
                  <a:pt x="11623" y="11057"/>
                </a:cubicBezTo>
                <a:cubicBezTo>
                  <a:pt x="11622" y="11051"/>
                  <a:pt x="11620" y="11046"/>
                  <a:pt x="11619" y="11040"/>
                </a:cubicBezTo>
                <a:cubicBezTo>
                  <a:pt x="11496" y="10592"/>
                  <a:pt x="11342" y="10226"/>
                  <a:pt x="11170" y="9966"/>
                </a:cubicBezTo>
                <a:cubicBezTo>
                  <a:pt x="11045" y="9948"/>
                  <a:pt x="10958" y="9839"/>
                  <a:pt x="10900" y="9660"/>
                </a:cubicBezTo>
                <a:cubicBezTo>
                  <a:pt x="10882" y="9646"/>
                  <a:pt x="10863" y="9630"/>
                  <a:pt x="10845" y="9618"/>
                </a:cubicBezTo>
                <a:cubicBezTo>
                  <a:pt x="10841" y="9534"/>
                  <a:pt x="10838" y="9449"/>
                  <a:pt x="10835" y="9365"/>
                </a:cubicBezTo>
                <a:cubicBezTo>
                  <a:pt x="10779" y="8993"/>
                  <a:pt x="10779" y="8496"/>
                  <a:pt x="10786" y="7986"/>
                </a:cubicBezTo>
                <a:cubicBezTo>
                  <a:pt x="10731" y="5923"/>
                  <a:pt x="10745" y="3829"/>
                  <a:pt x="10725" y="1752"/>
                </a:cubicBezTo>
                <a:lnTo>
                  <a:pt x="10713" y="857"/>
                </a:lnTo>
                <a:cubicBezTo>
                  <a:pt x="10709" y="631"/>
                  <a:pt x="10707" y="403"/>
                  <a:pt x="10702" y="177"/>
                </a:cubicBezTo>
                <a:cubicBezTo>
                  <a:pt x="10702" y="176"/>
                  <a:pt x="10703" y="180"/>
                  <a:pt x="10704" y="180"/>
                </a:cubicBezTo>
                <a:lnTo>
                  <a:pt x="10702" y="0"/>
                </a:lnTo>
                <a:lnTo>
                  <a:pt x="10645" y="0"/>
                </a:lnTo>
                <a:close/>
                <a:moveTo>
                  <a:pt x="7491" y="19239"/>
                </a:moveTo>
                <a:cubicBezTo>
                  <a:pt x="7461" y="19557"/>
                  <a:pt x="7330" y="19814"/>
                  <a:pt x="7233" y="19951"/>
                </a:cubicBezTo>
                <a:cubicBezTo>
                  <a:pt x="7088" y="20635"/>
                  <a:pt x="7666" y="19647"/>
                  <a:pt x="7491" y="19239"/>
                </a:cubicBezTo>
                <a:close/>
                <a:moveTo>
                  <a:pt x="13856" y="19504"/>
                </a:moveTo>
                <a:cubicBezTo>
                  <a:pt x="13851" y="19574"/>
                  <a:pt x="13858" y="19633"/>
                  <a:pt x="13873" y="19684"/>
                </a:cubicBezTo>
                <a:cubicBezTo>
                  <a:pt x="13864" y="19627"/>
                  <a:pt x="13858" y="19567"/>
                  <a:pt x="13856" y="19504"/>
                </a:cubicBezTo>
                <a:close/>
                <a:moveTo>
                  <a:pt x="13873" y="19684"/>
                </a:moveTo>
                <a:cubicBezTo>
                  <a:pt x="13898" y="19860"/>
                  <a:pt x="13945" y="20016"/>
                  <a:pt x="13991" y="20188"/>
                </a:cubicBezTo>
                <a:cubicBezTo>
                  <a:pt x="13995" y="20197"/>
                  <a:pt x="14001" y="20203"/>
                  <a:pt x="14005" y="20212"/>
                </a:cubicBezTo>
                <a:cubicBezTo>
                  <a:pt x="14282" y="19986"/>
                  <a:pt x="13955" y="19974"/>
                  <a:pt x="13873" y="19684"/>
                </a:cubicBezTo>
                <a:close/>
                <a:moveTo>
                  <a:pt x="6467" y="19684"/>
                </a:moveTo>
                <a:cubicBezTo>
                  <a:pt x="6511" y="19920"/>
                  <a:pt x="6571" y="20100"/>
                  <a:pt x="6642" y="20230"/>
                </a:cubicBezTo>
                <a:cubicBezTo>
                  <a:pt x="6711" y="20274"/>
                  <a:pt x="6791" y="20265"/>
                  <a:pt x="6869" y="20265"/>
                </a:cubicBezTo>
                <a:cubicBezTo>
                  <a:pt x="6729" y="20102"/>
                  <a:pt x="6632" y="19666"/>
                  <a:pt x="6467" y="19684"/>
                </a:cubicBezTo>
                <a:close/>
                <a:moveTo>
                  <a:pt x="6869" y="20265"/>
                </a:moveTo>
                <a:cubicBezTo>
                  <a:pt x="6917" y="20320"/>
                  <a:pt x="6970" y="20344"/>
                  <a:pt x="7032" y="20306"/>
                </a:cubicBezTo>
                <a:cubicBezTo>
                  <a:pt x="6982" y="20269"/>
                  <a:pt x="6926" y="20264"/>
                  <a:pt x="6869" y="20265"/>
                </a:cubicBezTo>
                <a:close/>
                <a:moveTo>
                  <a:pt x="10855" y="20195"/>
                </a:moveTo>
                <a:cubicBezTo>
                  <a:pt x="10795" y="20304"/>
                  <a:pt x="10711" y="20433"/>
                  <a:pt x="10702" y="20573"/>
                </a:cubicBezTo>
                <a:cubicBezTo>
                  <a:pt x="10683" y="21146"/>
                  <a:pt x="10771" y="20997"/>
                  <a:pt x="10856" y="20859"/>
                </a:cubicBezTo>
                <a:cubicBezTo>
                  <a:pt x="10865" y="20646"/>
                  <a:pt x="10876" y="20433"/>
                  <a:pt x="10874" y="20218"/>
                </a:cubicBezTo>
                <a:cubicBezTo>
                  <a:pt x="10867" y="20209"/>
                  <a:pt x="10861" y="20204"/>
                  <a:pt x="10855" y="20195"/>
                </a:cubicBezTo>
                <a:close/>
                <a:moveTo>
                  <a:pt x="10473" y="20306"/>
                </a:moveTo>
                <a:cubicBezTo>
                  <a:pt x="10286" y="21381"/>
                  <a:pt x="10778" y="20707"/>
                  <a:pt x="10473" y="20306"/>
                </a:cubicBezTo>
                <a:close/>
                <a:moveTo>
                  <a:pt x="7717" y="21154"/>
                </a:moveTo>
                <a:cubicBezTo>
                  <a:pt x="7669" y="21154"/>
                  <a:pt x="7621" y="21167"/>
                  <a:pt x="7590" y="21191"/>
                </a:cubicBezTo>
                <a:cubicBezTo>
                  <a:pt x="7661" y="21185"/>
                  <a:pt x="7732" y="21179"/>
                  <a:pt x="7802" y="21173"/>
                </a:cubicBezTo>
                <a:cubicBezTo>
                  <a:pt x="7779" y="21161"/>
                  <a:pt x="7751" y="21154"/>
                  <a:pt x="7717" y="21154"/>
                </a:cubicBezTo>
                <a:close/>
                <a:moveTo>
                  <a:pt x="7845" y="21166"/>
                </a:moveTo>
                <a:cubicBezTo>
                  <a:pt x="7844" y="21167"/>
                  <a:pt x="7844" y="21170"/>
                  <a:pt x="7843" y="21170"/>
                </a:cubicBezTo>
                <a:cubicBezTo>
                  <a:pt x="7844" y="21170"/>
                  <a:pt x="7845" y="21170"/>
                  <a:pt x="7846" y="21170"/>
                </a:cubicBezTo>
                <a:cubicBezTo>
                  <a:pt x="7846" y="21169"/>
                  <a:pt x="7845" y="21167"/>
                  <a:pt x="7845" y="21166"/>
                </a:cubicBezTo>
                <a:close/>
                <a:moveTo>
                  <a:pt x="8797" y="21452"/>
                </a:moveTo>
                <a:cubicBezTo>
                  <a:pt x="8792" y="21452"/>
                  <a:pt x="8785" y="21453"/>
                  <a:pt x="8780" y="21454"/>
                </a:cubicBezTo>
                <a:cubicBezTo>
                  <a:pt x="8780" y="21456"/>
                  <a:pt x="8780" y="21457"/>
                  <a:pt x="8780" y="21458"/>
                </a:cubicBezTo>
                <a:cubicBezTo>
                  <a:pt x="8786" y="21455"/>
                  <a:pt x="8792" y="21455"/>
                  <a:pt x="8797" y="21452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45" name="Овал"/>
          <p:cNvSpPr/>
          <p:nvPr/>
        </p:nvSpPr>
        <p:spPr>
          <a:xfrm>
            <a:off x="2162661" y="3148608"/>
            <a:ext cx="847440" cy="852064"/>
          </a:xfrm>
          <a:prstGeom prst="ellipse">
            <a:avLst/>
          </a:pr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ru-RU" sz="2000" b="1" spc="38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rPr>
              <a:t>пи</a:t>
            </a:r>
            <a:endParaRPr sz="20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59" name="Соединительная линия уступом 58"/>
          <p:cNvCxnSpPr>
            <a:stCxn id="53" idx="6"/>
            <a:endCxn id="50" idx="4"/>
          </p:cNvCxnSpPr>
          <p:nvPr/>
        </p:nvCxnSpPr>
        <p:spPr>
          <a:xfrm flipV="1">
            <a:off x="2298349" y="5864149"/>
            <a:ext cx="2575543" cy="838797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Овал"/>
          <p:cNvSpPr/>
          <p:nvPr/>
        </p:nvSpPr>
        <p:spPr>
          <a:xfrm>
            <a:off x="2029576" y="2992561"/>
            <a:ext cx="1113610" cy="1152128"/>
          </a:xfrm>
          <a:prstGeom prst="ellipse">
            <a:avLst/>
          </a:prstGeom>
          <a:ln w="2540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spc="384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49" name="Овал"/>
          <p:cNvSpPr/>
          <p:nvPr/>
        </p:nvSpPr>
        <p:spPr>
          <a:xfrm>
            <a:off x="4198144" y="4390618"/>
            <a:ext cx="1351496" cy="1349355"/>
          </a:xfrm>
          <a:prstGeom prst="ellipse">
            <a:avLst/>
          </a:prstGeom>
          <a:solidFill>
            <a:srgbClr val="3A8D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2400" spc="384" dirty="0" smtClean="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AWB</a:t>
            </a:r>
            <a:endParaRPr sz="2400" spc="384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0" name="Овал"/>
          <p:cNvSpPr/>
          <p:nvPr/>
        </p:nvSpPr>
        <p:spPr>
          <a:xfrm>
            <a:off x="4075990" y="4266442"/>
            <a:ext cx="1595804" cy="1597707"/>
          </a:xfrm>
          <a:prstGeom prst="ellipse">
            <a:avLst/>
          </a:prstGeom>
          <a:ln w="25400">
            <a:solidFill>
              <a:srgbClr val="3A8D8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spc="384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2" name="Овал"/>
          <p:cNvSpPr/>
          <p:nvPr/>
        </p:nvSpPr>
        <p:spPr>
          <a:xfrm>
            <a:off x="1315221" y="6246859"/>
            <a:ext cx="847440" cy="852064"/>
          </a:xfrm>
          <a:prstGeom prst="ellipse">
            <a:avLst/>
          </a:prstGeom>
          <a:solidFill>
            <a:srgbClr val="009E47"/>
          </a:solidFill>
          <a:ln w="12700">
            <a:solidFill>
              <a:srgbClr val="009E4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ru-RU" sz="1800" b="1" spc="38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rPr>
              <a:t>ТД</a:t>
            </a:r>
            <a:endParaRPr sz="18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3" name="Овал"/>
          <p:cNvSpPr/>
          <p:nvPr/>
        </p:nvSpPr>
        <p:spPr>
          <a:xfrm>
            <a:off x="1184739" y="6126882"/>
            <a:ext cx="1113610" cy="1152128"/>
          </a:xfrm>
          <a:prstGeom prst="ellipse">
            <a:avLst/>
          </a:prstGeom>
          <a:ln w="25400">
            <a:solidFill>
              <a:srgbClr val="009E4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spc="384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4" name="Овал"/>
          <p:cNvSpPr/>
          <p:nvPr/>
        </p:nvSpPr>
        <p:spPr>
          <a:xfrm>
            <a:off x="1317824" y="7753411"/>
            <a:ext cx="844837" cy="852064"/>
          </a:xfrm>
          <a:prstGeom prst="ellipse">
            <a:avLst/>
          </a:prstGeom>
          <a:solidFill>
            <a:srgbClr val="009E47"/>
          </a:solidFill>
          <a:ln w="12700">
            <a:solidFill>
              <a:srgbClr val="009E4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18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5" name="Овал"/>
          <p:cNvSpPr/>
          <p:nvPr/>
        </p:nvSpPr>
        <p:spPr>
          <a:xfrm>
            <a:off x="1184739" y="7597364"/>
            <a:ext cx="1113610" cy="1152128"/>
          </a:xfrm>
          <a:prstGeom prst="ellipse">
            <a:avLst/>
          </a:prstGeom>
          <a:ln w="25400">
            <a:solidFill>
              <a:srgbClr val="009E4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spc="384" dirty="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3" name="Соединительная линия уступом 2"/>
          <p:cNvCxnSpPr>
            <a:stCxn id="46" idx="6"/>
            <a:endCxn id="50" idx="0"/>
          </p:cNvCxnSpPr>
          <p:nvPr/>
        </p:nvCxnSpPr>
        <p:spPr>
          <a:xfrm>
            <a:off x="3143186" y="3568625"/>
            <a:ext cx="1730706" cy="697817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Соединительная линия уступом 55"/>
          <p:cNvCxnSpPr>
            <a:stCxn id="55" idx="6"/>
            <a:endCxn id="50" idx="4"/>
          </p:cNvCxnSpPr>
          <p:nvPr/>
        </p:nvCxnSpPr>
        <p:spPr>
          <a:xfrm flipV="1">
            <a:off x="2298349" y="5864149"/>
            <a:ext cx="2575543" cy="2309279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53728" y="5065295"/>
            <a:ext cx="3548309" cy="0"/>
          </a:xfrm>
          <a:prstGeom prst="line">
            <a:avLst/>
          </a:prstGeom>
          <a:noFill/>
          <a:ln w="38100" cap="flat">
            <a:solidFill>
              <a:srgbClr val="6F6A5A">
                <a:alpha val="28000"/>
              </a:srgbClr>
            </a:solidFill>
            <a:prstDash val="dash"/>
            <a:miter lim="400000"/>
          </a:ln>
          <a:effectLst/>
          <a:sp3d/>
        </p:spPr>
      </p:cxnSp>
      <p:sp>
        <p:nvSpPr>
          <p:cNvPr id="65" name="Прямоугольник 64"/>
          <p:cNvSpPr/>
          <p:nvPr/>
        </p:nvSpPr>
        <p:spPr>
          <a:xfrm rot="16200000">
            <a:off x="85566" y="3420751"/>
            <a:ext cx="1674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Перевозчик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6200000">
            <a:off x="85566" y="6945035"/>
            <a:ext cx="1674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декларант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6070353" y="2372265"/>
            <a:ext cx="1" cy="7164292"/>
          </a:xfrm>
          <a:prstGeom prst="line">
            <a:avLst/>
          </a:prstGeom>
          <a:noFill/>
          <a:ln w="38100" cap="flat">
            <a:solidFill>
              <a:srgbClr val="6F6A5A">
                <a:alpha val="28000"/>
              </a:srgbClr>
            </a:solidFill>
            <a:prstDash val="dash"/>
            <a:miter lim="400000"/>
          </a:ln>
          <a:effectLst/>
          <a:sp3d/>
        </p:spPr>
      </p:cxnSp>
      <p:sp>
        <p:nvSpPr>
          <p:cNvPr id="73" name="Прямоугольник 72"/>
          <p:cNvSpPr/>
          <p:nvPr/>
        </p:nvSpPr>
        <p:spPr>
          <a:xfrm>
            <a:off x="4253936" y="2211029"/>
            <a:ext cx="1674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Операции с товарами до прибытия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86376" y="2211029"/>
            <a:ext cx="1674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Операции с товарами в месте прибытия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77" name="Фигура"/>
          <p:cNvSpPr/>
          <p:nvPr/>
        </p:nvSpPr>
        <p:spPr>
          <a:xfrm>
            <a:off x="9886776" y="2211029"/>
            <a:ext cx="1717873" cy="934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67" y="0"/>
                </a:moveTo>
                <a:cubicBezTo>
                  <a:pt x="4882" y="0"/>
                  <a:pt x="4882" y="0"/>
                  <a:pt x="4882" y="0"/>
                </a:cubicBezTo>
                <a:cubicBezTo>
                  <a:pt x="2071" y="0"/>
                  <a:pt x="0" y="4810"/>
                  <a:pt x="0" y="10800"/>
                </a:cubicBezTo>
                <a:cubicBezTo>
                  <a:pt x="0" y="16790"/>
                  <a:pt x="2071" y="21600"/>
                  <a:pt x="4882" y="21600"/>
                </a:cubicBezTo>
                <a:cubicBezTo>
                  <a:pt x="16767" y="21600"/>
                  <a:pt x="16767" y="21600"/>
                  <a:pt x="16767" y="21600"/>
                </a:cubicBezTo>
                <a:cubicBezTo>
                  <a:pt x="19578" y="21600"/>
                  <a:pt x="21600" y="16790"/>
                  <a:pt x="21600" y="10800"/>
                </a:cubicBezTo>
                <a:cubicBezTo>
                  <a:pt x="21600" y="4810"/>
                  <a:pt x="19578" y="0"/>
                  <a:pt x="16767" y="0"/>
                </a:cubicBezTo>
                <a:close/>
              </a:path>
            </a:pathLst>
          </a:custGeom>
          <a:solidFill>
            <a:srgbClr val="3A8D8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6666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 ПП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прибытия товаров</a:t>
            </a:r>
          </a:p>
        </p:txBody>
      </p:sp>
      <p:sp>
        <p:nvSpPr>
          <p:cNvPr id="78" name="Фигура"/>
          <p:cNvSpPr/>
          <p:nvPr/>
        </p:nvSpPr>
        <p:spPr>
          <a:xfrm>
            <a:off x="10279100" y="2224385"/>
            <a:ext cx="1325550" cy="934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37" y="0"/>
                </a:moveTo>
                <a:cubicBezTo>
                  <a:pt x="15273" y="0"/>
                  <a:pt x="15273" y="0"/>
                  <a:pt x="15273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337" y="21600"/>
                  <a:pt x="15337" y="21600"/>
                  <a:pt x="15337" y="21600"/>
                </a:cubicBezTo>
                <a:cubicBezTo>
                  <a:pt x="18980" y="21600"/>
                  <a:pt x="21600" y="16790"/>
                  <a:pt x="21600" y="10800"/>
                </a:cubicBezTo>
                <a:cubicBezTo>
                  <a:pt x="21600" y="4810"/>
                  <a:pt x="18980" y="0"/>
                  <a:pt x="1533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1315D">
                  <a:alpha val="27999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cxnSp>
        <p:nvCxnSpPr>
          <p:cNvPr id="264" name="Соединительная линия уступом 263"/>
          <p:cNvCxnSpPr>
            <a:stCxn id="50" idx="6"/>
          </p:cNvCxnSpPr>
          <p:nvPr/>
        </p:nvCxnSpPr>
        <p:spPr>
          <a:xfrm flipV="1">
            <a:off x="5671794" y="2702500"/>
            <a:ext cx="4231901" cy="2362796"/>
          </a:xfrm>
          <a:prstGeom prst="bentConnector3">
            <a:avLst>
              <a:gd name="adj1" fmla="val 49775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5" name="Фигура"/>
          <p:cNvSpPr/>
          <p:nvPr/>
        </p:nvSpPr>
        <p:spPr>
          <a:xfrm>
            <a:off x="9886778" y="4928478"/>
            <a:ext cx="1717872" cy="936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67" y="0"/>
                </a:moveTo>
                <a:cubicBezTo>
                  <a:pt x="4882" y="0"/>
                  <a:pt x="4882" y="0"/>
                  <a:pt x="4882" y="0"/>
                </a:cubicBezTo>
                <a:cubicBezTo>
                  <a:pt x="2071" y="0"/>
                  <a:pt x="0" y="4880"/>
                  <a:pt x="0" y="10845"/>
                </a:cubicBezTo>
                <a:cubicBezTo>
                  <a:pt x="0" y="16810"/>
                  <a:pt x="2071" y="21600"/>
                  <a:pt x="4882" y="21600"/>
                </a:cubicBezTo>
                <a:cubicBezTo>
                  <a:pt x="16767" y="21600"/>
                  <a:pt x="16767" y="21600"/>
                  <a:pt x="16767" y="21600"/>
                </a:cubicBezTo>
                <a:cubicBezTo>
                  <a:pt x="19578" y="21600"/>
                  <a:pt x="21600" y="16810"/>
                  <a:pt x="21600" y="10845"/>
                </a:cubicBezTo>
                <a:cubicBezTo>
                  <a:pt x="21600" y="4880"/>
                  <a:pt x="19578" y="0"/>
                  <a:pt x="16767" y="0"/>
                </a:cubicBezTo>
                <a:close/>
              </a:path>
            </a:pathLst>
          </a:custGeom>
          <a:solidFill>
            <a:srgbClr val="63A40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6998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 Аист-М /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 КТТ-2</a:t>
            </a:r>
            <a:endParaRPr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Фигура"/>
          <p:cNvSpPr/>
          <p:nvPr/>
        </p:nvSpPr>
        <p:spPr>
          <a:xfrm>
            <a:off x="10279100" y="4928478"/>
            <a:ext cx="1325549" cy="936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37" y="0"/>
                </a:moveTo>
                <a:cubicBezTo>
                  <a:pt x="15273" y="0"/>
                  <a:pt x="15273" y="0"/>
                  <a:pt x="15273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337" y="21600"/>
                  <a:pt x="15337" y="21600"/>
                  <a:pt x="15337" y="21600"/>
                </a:cubicBezTo>
                <a:cubicBezTo>
                  <a:pt x="18980" y="21600"/>
                  <a:pt x="21600" y="16810"/>
                  <a:pt x="21600" y="10845"/>
                </a:cubicBezTo>
                <a:cubicBezTo>
                  <a:pt x="21600" y="4880"/>
                  <a:pt x="18980" y="0"/>
                  <a:pt x="1533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00C16">
                  <a:alpha val="34901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69" name="Правая фигурная скобка 268"/>
          <p:cNvSpPr/>
          <p:nvPr/>
        </p:nvSpPr>
        <p:spPr>
          <a:xfrm>
            <a:off x="11830992" y="3762680"/>
            <a:ext cx="432048" cy="5362592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5400000">
            <a:off x="8888117" y="5729708"/>
            <a:ext cx="7198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Таможенные операции с товарами  в ЗТК в течении 12-ти часов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cxnSp>
        <p:nvCxnSpPr>
          <p:cNvPr id="271" name="Прямая со стрелкой 270"/>
          <p:cNvCxnSpPr/>
          <p:nvPr/>
        </p:nvCxnSpPr>
        <p:spPr>
          <a:xfrm>
            <a:off x="10745712" y="3148608"/>
            <a:ext cx="2" cy="177987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3" name="Соединительная линия уступом 272"/>
          <p:cNvCxnSpPr>
            <a:stCxn id="50" idx="6"/>
          </p:cNvCxnSpPr>
          <p:nvPr/>
        </p:nvCxnSpPr>
        <p:spPr>
          <a:xfrm>
            <a:off x="5671794" y="5065296"/>
            <a:ext cx="4214984" cy="331465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" name="Фигура"/>
          <p:cNvSpPr/>
          <p:nvPr/>
        </p:nvSpPr>
        <p:spPr>
          <a:xfrm flipH="1">
            <a:off x="9598744" y="6532984"/>
            <a:ext cx="1911410" cy="135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1600" extrusionOk="0">
                <a:moveTo>
                  <a:pt x="20308" y="8526"/>
                </a:moveTo>
                <a:cubicBezTo>
                  <a:pt x="13762" y="2387"/>
                  <a:pt x="13762" y="2387"/>
                  <a:pt x="13762" y="2387"/>
                </a:cubicBezTo>
                <a:cubicBezTo>
                  <a:pt x="13539" y="2160"/>
                  <a:pt x="13361" y="1989"/>
                  <a:pt x="13094" y="1762"/>
                </a:cubicBezTo>
                <a:cubicBezTo>
                  <a:pt x="11758" y="625"/>
                  <a:pt x="10154" y="0"/>
                  <a:pt x="8462" y="0"/>
                </a:cubicBezTo>
                <a:cubicBezTo>
                  <a:pt x="7749" y="0"/>
                  <a:pt x="7037" y="114"/>
                  <a:pt x="6369" y="284"/>
                </a:cubicBezTo>
                <a:cubicBezTo>
                  <a:pt x="2717" y="1478"/>
                  <a:pt x="0" y="5741"/>
                  <a:pt x="0" y="10800"/>
                </a:cubicBezTo>
                <a:cubicBezTo>
                  <a:pt x="0" y="15859"/>
                  <a:pt x="2717" y="20065"/>
                  <a:pt x="6369" y="21259"/>
                </a:cubicBezTo>
                <a:cubicBezTo>
                  <a:pt x="7037" y="21486"/>
                  <a:pt x="7749" y="21600"/>
                  <a:pt x="8462" y="21600"/>
                </a:cubicBezTo>
                <a:cubicBezTo>
                  <a:pt x="10154" y="21600"/>
                  <a:pt x="11758" y="20918"/>
                  <a:pt x="13094" y="19781"/>
                </a:cubicBezTo>
                <a:cubicBezTo>
                  <a:pt x="13361" y="19611"/>
                  <a:pt x="13539" y="19383"/>
                  <a:pt x="13762" y="19156"/>
                </a:cubicBezTo>
                <a:cubicBezTo>
                  <a:pt x="20308" y="13017"/>
                  <a:pt x="20308" y="13017"/>
                  <a:pt x="20308" y="13017"/>
                </a:cubicBezTo>
                <a:cubicBezTo>
                  <a:pt x="21600" y="11823"/>
                  <a:pt x="21600" y="9777"/>
                  <a:pt x="20308" y="8526"/>
                </a:cubicBezTo>
                <a:close/>
              </a:path>
            </a:pathLst>
          </a:custGeom>
          <a:solidFill>
            <a:srgbClr val="B2DB3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6666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Уведомлении о прибытии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Фигура"/>
          <p:cNvSpPr/>
          <p:nvPr/>
        </p:nvSpPr>
        <p:spPr>
          <a:xfrm flipH="1">
            <a:off x="9598744" y="6800754"/>
            <a:ext cx="1584299" cy="1089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1" h="21600" extrusionOk="0">
                <a:moveTo>
                  <a:pt x="20046" y="5311"/>
                </a:moveTo>
                <a:cubicBezTo>
                  <a:pt x="14579" y="0"/>
                  <a:pt x="14579" y="0"/>
                  <a:pt x="14579" y="0"/>
                </a:cubicBezTo>
                <a:cubicBezTo>
                  <a:pt x="0" y="19192"/>
                  <a:pt x="0" y="19192"/>
                  <a:pt x="0" y="19192"/>
                </a:cubicBezTo>
                <a:cubicBezTo>
                  <a:pt x="1018" y="20113"/>
                  <a:pt x="2090" y="20750"/>
                  <a:pt x="3269" y="21175"/>
                </a:cubicBezTo>
                <a:cubicBezTo>
                  <a:pt x="4073" y="21458"/>
                  <a:pt x="4931" y="21600"/>
                  <a:pt x="5789" y="21600"/>
                </a:cubicBezTo>
                <a:cubicBezTo>
                  <a:pt x="7825" y="21600"/>
                  <a:pt x="9755" y="20750"/>
                  <a:pt x="11363" y="19334"/>
                </a:cubicBezTo>
                <a:cubicBezTo>
                  <a:pt x="11684" y="19121"/>
                  <a:pt x="11899" y="18838"/>
                  <a:pt x="12167" y="18555"/>
                </a:cubicBezTo>
                <a:cubicBezTo>
                  <a:pt x="20046" y="10906"/>
                  <a:pt x="20046" y="10906"/>
                  <a:pt x="20046" y="10906"/>
                </a:cubicBezTo>
                <a:cubicBezTo>
                  <a:pt x="21600" y="9419"/>
                  <a:pt x="21600" y="6870"/>
                  <a:pt x="20046" y="531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1315D">
                  <a:alpha val="27999"/>
                </a:srgbClr>
              </a:gs>
            </a:gsLst>
            <a:lin ang="8100000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Фигура"/>
          <p:cNvSpPr/>
          <p:nvPr/>
        </p:nvSpPr>
        <p:spPr>
          <a:xfrm flipH="1">
            <a:off x="9693240" y="8179443"/>
            <a:ext cx="1911410" cy="135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1600" extrusionOk="0">
                <a:moveTo>
                  <a:pt x="20308" y="8526"/>
                </a:moveTo>
                <a:cubicBezTo>
                  <a:pt x="13762" y="2387"/>
                  <a:pt x="13762" y="2387"/>
                  <a:pt x="13762" y="2387"/>
                </a:cubicBezTo>
                <a:cubicBezTo>
                  <a:pt x="13539" y="2160"/>
                  <a:pt x="13361" y="1989"/>
                  <a:pt x="13094" y="1762"/>
                </a:cubicBezTo>
                <a:cubicBezTo>
                  <a:pt x="11758" y="625"/>
                  <a:pt x="10154" y="0"/>
                  <a:pt x="8462" y="0"/>
                </a:cubicBezTo>
                <a:cubicBezTo>
                  <a:pt x="7749" y="0"/>
                  <a:pt x="7037" y="114"/>
                  <a:pt x="6369" y="284"/>
                </a:cubicBezTo>
                <a:cubicBezTo>
                  <a:pt x="2717" y="1478"/>
                  <a:pt x="0" y="5741"/>
                  <a:pt x="0" y="10800"/>
                </a:cubicBezTo>
                <a:cubicBezTo>
                  <a:pt x="0" y="15859"/>
                  <a:pt x="2717" y="20065"/>
                  <a:pt x="6369" y="21259"/>
                </a:cubicBezTo>
                <a:cubicBezTo>
                  <a:pt x="7037" y="21486"/>
                  <a:pt x="7749" y="21600"/>
                  <a:pt x="8462" y="21600"/>
                </a:cubicBezTo>
                <a:cubicBezTo>
                  <a:pt x="10154" y="21600"/>
                  <a:pt x="11758" y="20918"/>
                  <a:pt x="13094" y="19781"/>
                </a:cubicBezTo>
                <a:cubicBezTo>
                  <a:pt x="13361" y="19611"/>
                  <a:pt x="13539" y="19383"/>
                  <a:pt x="13762" y="19156"/>
                </a:cubicBezTo>
                <a:cubicBezTo>
                  <a:pt x="20308" y="13017"/>
                  <a:pt x="20308" y="13017"/>
                  <a:pt x="20308" y="13017"/>
                </a:cubicBezTo>
                <a:cubicBezTo>
                  <a:pt x="21600" y="11823"/>
                  <a:pt x="21600" y="9777"/>
                  <a:pt x="20308" y="8526"/>
                </a:cubicBezTo>
                <a:close/>
              </a:path>
            </a:pathLst>
          </a:custGeom>
          <a:solidFill>
            <a:srgbClr val="B2DB3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6666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товаров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Фигура"/>
          <p:cNvSpPr/>
          <p:nvPr/>
        </p:nvSpPr>
        <p:spPr>
          <a:xfrm flipH="1">
            <a:off x="9693240" y="8447213"/>
            <a:ext cx="1584299" cy="1089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1" h="21600" extrusionOk="0">
                <a:moveTo>
                  <a:pt x="20046" y="5311"/>
                </a:moveTo>
                <a:cubicBezTo>
                  <a:pt x="14579" y="0"/>
                  <a:pt x="14579" y="0"/>
                  <a:pt x="14579" y="0"/>
                </a:cubicBezTo>
                <a:cubicBezTo>
                  <a:pt x="0" y="19192"/>
                  <a:pt x="0" y="19192"/>
                  <a:pt x="0" y="19192"/>
                </a:cubicBezTo>
                <a:cubicBezTo>
                  <a:pt x="1018" y="20113"/>
                  <a:pt x="2090" y="20750"/>
                  <a:pt x="3269" y="21175"/>
                </a:cubicBezTo>
                <a:cubicBezTo>
                  <a:pt x="4073" y="21458"/>
                  <a:pt x="4931" y="21600"/>
                  <a:pt x="5789" y="21600"/>
                </a:cubicBezTo>
                <a:cubicBezTo>
                  <a:pt x="7825" y="21600"/>
                  <a:pt x="9755" y="20750"/>
                  <a:pt x="11363" y="19334"/>
                </a:cubicBezTo>
                <a:cubicBezTo>
                  <a:pt x="11684" y="19121"/>
                  <a:pt x="11899" y="18838"/>
                  <a:pt x="12167" y="18555"/>
                </a:cubicBezTo>
                <a:cubicBezTo>
                  <a:pt x="20046" y="10906"/>
                  <a:pt x="20046" y="10906"/>
                  <a:pt x="20046" y="10906"/>
                </a:cubicBezTo>
                <a:cubicBezTo>
                  <a:pt x="21600" y="9419"/>
                  <a:pt x="21600" y="6870"/>
                  <a:pt x="20046" y="531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1315D">
                  <a:alpha val="27999"/>
                </a:srgbClr>
              </a:gs>
            </a:gsLst>
            <a:lin ang="8100000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cxnSp>
        <p:nvCxnSpPr>
          <p:cNvPr id="280" name="Прямая со стрелкой 279"/>
          <p:cNvCxnSpPr/>
          <p:nvPr/>
        </p:nvCxnSpPr>
        <p:spPr>
          <a:xfrm>
            <a:off x="10745714" y="5865044"/>
            <a:ext cx="0" cy="66794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6" name="Соединительная линия уступом 285"/>
          <p:cNvCxnSpPr>
            <a:stCxn id="41" idx="2"/>
          </p:cNvCxnSpPr>
          <p:nvPr/>
        </p:nvCxnSpPr>
        <p:spPr>
          <a:xfrm rot="16200000" flipH="1">
            <a:off x="6952317" y="6117076"/>
            <a:ext cx="1104589" cy="4377258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6" name="Прямоугольник 125"/>
          <p:cNvSpPr/>
          <p:nvPr/>
        </p:nvSpPr>
        <p:spPr>
          <a:xfrm>
            <a:off x="6286376" y="8077881"/>
            <a:ext cx="2348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sym typeface="Gill Sans"/>
              </a:rPr>
              <a:t>Отправка скорректированных сведений</a:t>
            </a:r>
            <a:endParaRPr lang="ru-RU" sz="14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sym typeface="Gill Sans"/>
            </a:endParaRPr>
          </a:p>
        </p:txBody>
      </p:sp>
      <p:pic>
        <p:nvPicPr>
          <p:cNvPr id="41" name="Picture 131">
            <a:extLst>
              <a:ext uri="{FF2B5EF4-FFF2-40B4-BE49-F238E27FC236}">
                <a16:creationId xmlns:a16="http://schemas.microsoft.com/office/drawing/2014/main" xmlns="" xmlns:lc="http://schemas.openxmlformats.org/drawingml/2006/lockedCanvas" id="{BC447238-5F85-9C40-BA17-459333A4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091131" y="6581036"/>
            <a:ext cx="449702" cy="11723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8901" y="7994777"/>
            <a:ext cx="805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spc="38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rPr>
              <a:t>ПТД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0867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D0E3EBF3-28A3-4E92-99D6-01BD14C9340D-L0-001.jpeg" descr="D0E3EBF3-28A3-4E92-99D6-01BD14C9340D-L0-001.jpeg"/>
          <p:cNvPicPr>
            <a:picLocks/>
          </p:cNvPicPr>
          <p:nvPr/>
        </p:nvPicPr>
        <p:blipFill>
          <a:blip r:embed="rId3">
            <a:alphaModFix amt="10000"/>
            <a:extLst/>
          </a:blip>
          <a:srcRect t="8904" b="8904"/>
          <a:stretch>
            <a:fillRect/>
          </a:stretch>
        </p:blipFill>
        <p:spPr>
          <a:xfrm>
            <a:off x="275596" y="196280"/>
            <a:ext cx="12628744" cy="943304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29" name="Динамика количества предоставляемой обязательной предварительной информации"/>
          <p:cNvSpPr/>
          <p:nvPr/>
        </p:nvSpPr>
        <p:spPr>
          <a:xfrm>
            <a:off x="363713" y="570743"/>
            <a:ext cx="12277377" cy="1399108"/>
          </a:xfrm>
          <a:prstGeom prst="rect">
            <a:avLst/>
          </a:prstGeom>
          <a:solidFill>
            <a:srgbClr val="8AB2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>
              <a:lnSpc>
                <a:spcPct val="125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3200" dirty="0" smtClean="0"/>
              <a:t>Технологический  процесс убытия</a:t>
            </a:r>
            <a:endParaRPr sz="32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074173" y="3598099"/>
            <a:ext cx="103691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triangle" w="lg" len="lg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211" flipH="1">
            <a:off x="783921" y="2663359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oremer Ipsum"/>
          <p:cNvSpPr txBox="1"/>
          <p:nvPr/>
        </p:nvSpPr>
        <p:spPr>
          <a:xfrm>
            <a:off x="1436741" y="3149772"/>
            <a:ext cx="213822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Убытие ВС</a:t>
            </a:r>
          </a:p>
        </p:txBody>
      </p:sp>
      <p:sp>
        <p:nvSpPr>
          <p:cNvPr id="50" name="Овал"/>
          <p:cNvSpPr/>
          <p:nvPr/>
        </p:nvSpPr>
        <p:spPr>
          <a:xfrm>
            <a:off x="3406457" y="3433297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58" name="Овал"/>
          <p:cNvSpPr/>
          <p:nvPr/>
        </p:nvSpPr>
        <p:spPr>
          <a:xfrm>
            <a:off x="6942824" y="3418894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134005" y="3570088"/>
            <a:ext cx="0" cy="17449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3" name="0453BF75-73EE-4D53-B341-82BD534F46BD-L0-001.jpeg" descr="0453BF75-73EE-4D53-B341-82BD534F46BD-L0-001.jpe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" t="8671" r="179" b="8735"/>
          <a:stretch>
            <a:fillRect/>
          </a:stretch>
        </p:blipFill>
        <p:spPr>
          <a:xfrm>
            <a:off x="11026164" y="2534178"/>
            <a:ext cx="834322" cy="69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0528" y="0"/>
                </a:moveTo>
                <a:lnTo>
                  <a:pt x="10153" y="100"/>
                </a:lnTo>
                <a:cubicBezTo>
                  <a:pt x="9472" y="507"/>
                  <a:pt x="8722" y="775"/>
                  <a:pt x="8064" y="1204"/>
                </a:cubicBezTo>
                <a:cubicBezTo>
                  <a:pt x="7257" y="1517"/>
                  <a:pt x="6537" y="1998"/>
                  <a:pt x="5725" y="2308"/>
                </a:cubicBezTo>
                <a:cubicBezTo>
                  <a:pt x="5031" y="2703"/>
                  <a:pt x="4313" y="3012"/>
                  <a:pt x="3637" y="3413"/>
                </a:cubicBezTo>
                <a:cubicBezTo>
                  <a:pt x="2911" y="3705"/>
                  <a:pt x="2238" y="4140"/>
                  <a:pt x="1506" y="4417"/>
                </a:cubicBezTo>
                <a:cubicBezTo>
                  <a:pt x="1063" y="4834"/>
                  <a:pt x="233" y="4763"/>
                  <a:pt x="3" y="5522"/>
                </a:cubicBezTo>
                <a:lnTo>
                  <a:pt x="0" y="6920"/>
                </a:lnTo>
                <a:lnTo>
                  <a:pt x="2" y="7504"/>
                </a:lnTo>
                <a:lnTo>
                  <a:pt x="44" y="7529"/>
                </a:lnTo>
                <a:cubicBezTo>
                  <a:pt x="1" y="8623"/>
                  <a:pt x="1095" y="7937"/>
                  <a:pt x="1423" y="8433"/>
                </a:cubicBezTo>
                <a:lnTo>
                  <a:pt x="1465" y="20128"/>
                </a:lnTo>
                <a:cubicBezTo>
                  <a:pt x="1675" y="21160"/>
                  <a:pt x="2522" y="21600"/>
                  <a:pt x="3344" y="21484"/>
                </a:cubicBezTo>
                <a:lnTo>
                  <a:pt x="3344" y="11495"/>
                </a:lnTo>
                <a:lnTo>
                  <a:pt x="3344" y="11444"/>
                </a:lnTo>
                <a:lnTo>
                  <a:pt x="18214" y="11394"/>
                </a:lnTo>
                <a:lnTo>
                  <a:pt x="18214" y="11444"/>
                </a:lnTo>
                <a:lnTo>
                  <a:pt x="18256" y="21484"/>
                </a:lnTo>
                <a:cubicBezTo>
                  <a:pt x="18358" y="21506"/>
                  <a:pt x="18461" y="21516"/>
                  <a:pt x="18563" y="21517"/>
                </a:cubicBezTo>
                <a:cubicBezTo>
                  <a:pt x="19279" y="21521"/>
                  <a:pt x="19958" y="21021"/>
                  <a:pt x="20135" y="20128"/>
                </a:cubicBezTo>
                <a:lnTo>
                  <a:pt x="20177" y="8433"/>
                </a:lnTo>
                <a:lnTo>
                  <a:pt x="20260" y="8282"/>
                </a:lnTo>
                <a:cubicBezTo>
                  <a:pt x="20786" y="8259"/>
                  <a:pt x="21500" y="8368"/>
                  <a:pt x="21597" y="7529"/>
                </a:cubicBezTo>
                <a:lnTo>
                  <a:pt x="21600" y="6842"/>
                </a:lnTo>
                <a:lnTo>
                  <a:pt x="21597" y="5571"/>
                </a:lnTo>
                <a:cubicBezTo>
                  <a:pt x="21507" y="5176"/>
                  <a:pt x="21189" y="4897"/>
                  <a:pt x="20846" y="4869"/>
                </a:cubicBezTo>
                <a:cubicBezTo>
                  <a:pt x="19961" y="4355"/>
                  <a:pt x="18984" y="3994"/>
                  <a:pt x="18088" y="3463"/>
                </a:cubicBezTo>
                <a:cubicBezTo>
                  <a:pt x="17277" y="3176"/>
                  <a:pt x="16543" y="2643"/>
                  <a:pt x="15750" y="2359"/>
                </a:cubicBezTo>
                <a:cubicBezTo>
                  <a:pt x="14931" y="1872"/>
                  <a:pt x="14013" y="1557"/>
                  <a:pt x="13201" y="1053"/>
                </a:cubicBezTo>
                <a:cubicBezTo>
                  <a:pt x="12282" y="795"/>
                  <a:pt x="11495" y="17"/>
                  <a:pt x="10528" y="0"/>
                </a:cubicBezTo>
                <a:close/>
                <a:moveTo>
                  <a:pt x="3386" y="6425"/>
                </a:moveTo>
                <a:lnTo>
                  <a:pt x="6978" y="6425"/>
                </a:lnTo>
                <a:lnTo>
                  <a:pt x="7020" y="8383"/>
                </a:lnTo>
                <a:lnTo>
                  <a:pt x="3428" y="8433"/>
                </a:lnTo>
                <a:lnTo>
                  <a:pt x="3386" y="6425"/>
                </a:lnTo>
                <a:close/>
                <a:moveTo>
                  <a:pt x="8983" y="6425"/>
                </a:moveTo>
                <a:lnTo>
                  <a:pt x="9066" y="6425"/>
                </a:lnTo>
                <a:lnTo>
                  <a:pt x="12491" y="6425"/>
                </a:lnTo>
                <a:lnTo>
                  <a:pt x="12575" y="6425"/>
                </a:lnTo>
                <a:lnTo>
                  <a:pt x="12575" y="8332"/>
                </a:lnTo>
                <a:lnTo>
                  <a:pt x="12575" y="8383"/>
                </a:lnTo>
                <a:lnTo>
                  <a:pt x="9066" y="8383"/>
                </a:lnTo>
                <a:lnTo>
                  <a:pt x="9025" y="8383"/>
                </a:lnTo>
                <a:lnTo>
                  <a:pt x="8983" y="6425"/>
                </a:lnTo>
                <a:close/>
                <a:moveTo>
                  <a:pt x="14622" y="6425"/>
                </a:moveTo>
                <a:lnTo>
                  <a:pt x="18131" y="6425"/>
                </a:lnTo>
                <a:lnTo>
                  <a:pt x="18172" y="8332"/>
                </a:lnTo>
                <a:lnTo>
                  <a:pt x="14663" y="8383"/>
                </a:lnTo>
                <a:lnTo>
                  <a:pt x="14622" y="8383"/>
                </a:lnTo>
                <a:lnTo>
                  <a:pt x="14622" y="6475"/>
                </a:lnTo>
                <a:lnTo>
                  <a:pt x="14622" y="6425"/>
                </a:lnTo>
                <a:close/>
                <a:moveTo>
                  <a:pt x="7312" y="12750"/>
                </a:moveTo>
                <a:cubicBezTo>
                  <a:pt x="7142" y="12854"/>
                  <a:pt x="7083" y="12921"/>
                  <a:pt x="6978" y="13051"/>
                </a:cubicBezTo>
                <a:lnTo>
                  <a:pt x="6978" y="16263"/>
                </a:lnTo>
                <a:cubicBezTo>
                  <a:pt x="6964" y="16298"/>
                  <a:pt x="6959" y="16323"/>
                  <a:pt x="6953" y="16349"/>
                </a:cubicBezTo>
                <a:cubicBezTo>
                  <a:pt x="6975" y="16397"/>
                  <a:pt x="6988" y="16452"/>
                  <a:pt x="7002" y="16505"/>
                </a:cubicBezTo>
                <a:cubicBezTo>
                  <a:pt x="7073" y="16539"/>
                  <a:pt x="7184" y="16531"/>
                  <a:pt x="7187" y="16665"/>
                </a:cubicBezTo>
                <a:lnTo>
                  <a:pt x="10278" y="16665"/>
                </a:lnTo>
                <a:lnTo>
                  <a:pt x="10410" y="16475"/>
                </a:lnTo>
                <a:cubicBezTo>
                  <a:pt x="10418" y="16442"/>
                  <a:pt x="10437" y="16415"/>
                  <a:pt x="10467" y="16394"/>
                </a:cubicBezTo>
                <a:lnTo>
                  <a:pt x="10487" y="16364"/>
                </a:lnTo>
                <a:lnTo>
                  <a:pt x="10528" y="13201"/>
                </a:lnTo>
                <a:cubicBezTo>
                  <a:pt x="10318" y="12472"/>
                  <a:pt x="9531" y="12901"/>
                  <a:pt x="9066" y="12750"/>
                </a:cubicBezTo>
                <a:lnTo>
                  <a:pt x="9066" y="14256"/>
                </a:lnTo>
                <a:cubicBezTo>
                  <a:pt x="8942" y="14403"/>
                  <a:pt x="8547" y="14542"/>
                  <a:pt x="8440" y="14306"/>
                </a:cubicBezTo>
                <a:lnTo>
                  <a:pt x="8399" y="12750"/>
                </a:lnTo>
                <a:lnTo>
                  <a:pt x="7312" y="12750"/>
                </a:lnTo>
                <a:close/>
                <a:moveTo>
                  <a:pt x="11573" y="12750"/>
                </a:moveTo>
                <a:cubicBezTo>
                  <a:pt x="11517" y="12784"/>
                  <a:pt x="11294" y="12984"/>
                  <a:pt x="11238" y="13051"/>
                </a:cubicBezTo>
                <a:lnTo>
                  <a:pt x="11238" y="16414"/>
                </a:lnTo>
                <a:lnTo>
                  <a:pt x="11422" y="16635"/>
                </a:lnTo>
                <a:lnTo>
                  <a:pt x="11447" y="16665"/>
                </a:lnTo>
                <a:lnTo>
                  <a:pt x="14538" y="16665"/>
                </a:lnTo>
                <a:lnTo>
                  <a:pt x="14725" y="16440"/>
                </a:lnTo>
                <a:lnTo>
                  <a:pt x="14747" y="16414"/>
                </a:lnTo>
                <a:lnTo>
                  <a:pt x="14747" y="13051"/>
                </a:lnTo>
                <a:cubicBezTo>
                  <a:pt x="14444" y="12522"/>
                  <a:pt x="13774" y="12895"/>
                  <a:pt x="13327" y="12750"/>
                </a:cubicBezTo>
                <a:lnTo>
                  <a:pt x="13286" y="14356"/>
                </a:lnTo>
                <a:lnTo>
                  <a:pt x="13102" y="14356"/>
                </a:lnTo>
                <a:cubicBezTo>
                  <a:pt x="13026" y="14392"/>
                  <a:pt x="12926" y="14398"/>
                  <a:pt x="12784" y="14356"/>
                </a:cubicBezTo>
                <a:lnTo>
                  <a:pt x="12742" y="14356"/>
                </a:lnTo>
                <a:lnTo>
                  <a:pt x="12700" y="12750"/>
                </a:lnTo>
                <a:lnTo>
                  <a:pt x="11573" y="12750"/>
                </a:lnTo>
                <a:close/>
                <a:moveTo>
                  <a:pt x="5266" y="17468"/>
                </a:moveTo>
                <a:cubicBezTo>
                  <a:pt x="5182" y="17519"/>
                  <a:pt x="4904" y="17819"/>
                  <a:pt x="4848" y="17920"/>
                </a:cubicBezTo>
                <a:lnTo>
                  <a:pt x="4848" y="21032"/>
                </a:lnTo>
                <a:cubicBezTo>
                  <a:pt x="4876" y="21099"/>
                  <a:pt x="5071" y="21367"/>
                  <a:pt x="5140" y="21434"/>
                </a:cubicBezTo>
                <a:lnTo>
                  <a:pt x="8148" y="21434"/>
                </a:lnTo>
                <a:cubicBezTo>
                  <a:pt x="8162" y="21400"/>
                  <a:pt x="8272" y="21300"/>
                  <a:pt x="8314" y="21283"/>
                </a:cubicBezTo>
                <a:cubicBezTo>
                  <a:pt x="8529" y="20252"/>
                  <a:pt x="8363" y="19093"/>
                  <a:pt x="8440" y="18020"/>
                </a:cubicBezTo>
                <a:cubicBezTo>
                  <a:pt x="8301" y="17181"/>
                  <a:pt x="7446" y="17610"/>
                  <a:pt x="6937" y="17468"/>
                </a:cubicBezTo>
                <a:lnTo>
                  <a:pt x="6894" y="19075"/>
                </a:lnTo>
                <a:lnTo>
                  <a:pt x="6351" y="19075"/>
                </a:lnTo>
                <a:lnTo>
                  <a:pt x="6310" y="17468"/>
                </a:lnTo>
                <a:lnTo>
                  <a:pt x="5266" y="17468"/>
                </a:lnTo>
                <a:close/>
                <a:moveTo>
                  <a:pt x="9443" y="17468"/>
                </a:moveTo>
                <a:cubicBezTo>
                  <a:pt x="9373" y="17502"/>
                  <a:pt x="9095" y="17770"/>
                  <a:pt x="9025" y="17870"/>
                </a:cubicBezTo>
                <a:lnTo>
                  <a:pt x="8983" y="20731"/>
                </a:lnTo>
                <a:cubicBezTo>
                  <a:pt x="9019" y="20907"/>
                  <a:pt x="9023" y="21103"/>
                  <a:pt x="9098" y="21253"/>
                </a:cubicBezTo>
                <a:cubicBezTo>
                  <a:pt x="9164" y="21310"/>
                  <a:pt x="9235" y="21364"/>
                  <a:pt x="9285" y="21434"/>
                </a:cubicBezTo>
                <a:lnTo>
                  <a:pt x="12325" y="21434"/>
                </a:lnTo>
                <a:cubicBezTo>
                  <a:pt x="12337" y="21403"/>
                  <a:pt x="12427" y="21322"/>
                  <a:pt x="12475" y="21295"/>
                </a:cubicBezTo>
                <a:cubicBezTo>
                  <a:pt x="12481" y="21288"/>
                  <a:pt x="12488" y="21274"/>
                  <a:pt x="12494" y="21267"/>
                </a:cubicBezTo>
                <a:cubicBezTo>
                  <a:pt x="12687" y="20187"/>
                  <a:pt x="12517" y="18990"/>
                  <a:pt x="12575" y="17870"/>
                </a:cubicBezTo>
                <a:cubicBezTo>
                  <a:pt x="12332" y="17216"/>
                  <a:pt x="11585" y="17613"/>
                  <a:pt x="11113" y="17468"/>
                </a:cubicBezTo>
                <a:lnTo>
                  <a:pt x="11072" y="19075"/>
                </a:lnTo>
                <a:lnTo>
                  <a:pt x="10571" y="19075"/>
                </a:lnTo>
                <a:lnTo>
                  <a:pt x="10528" y="19075"/>
                </a:lnTo>
                <a:lnTo>
                  <a:pt x="10487" y="17468"/>
                </a:lnTo>
                <a:lnTo>
                  <a:pt x="9443" y="17468"/>
                </a:lnTo>
                <a:close/>
                <a:moveTo>
                  <a:pt x="13661" y="17468"/>
                </a:moveTo>
                <a:cubicBezTo>
                  <a:pt x="13681" y="17581"/>
                  <a:pt x="13584" y="17573"/>
                  <a:pt x="13483" y="17569"/>
                </a:cubicBezTo>
                <a:cubicBezTo>
                  <a:pt x="13400" y="17646"/>
                  <a:pt x="13330" y="17718"/>
                  <a:pt x="13280" y="17779"/>
                </a:cubicBezTo>
                <a:cubicBezTo>
                  <a:pt x="13283" y="17794"/>
                  <a:pt x="13281" y="17803"/>
                  <a:pt x="13286" y="17820"/>
                </a:cubicBezTo>
                <a:lnTo>
                  <a:pt x="13286" y="21132"/>
                </a:lnTo>
                <a:cubicBezTo>
                  <a:pt x="13413" y="21216"/>
                  <a:pt x="13432" y="21337"/>
                  <a:pt x="13536" y="21434"/>
                </a:cubicBezTo>
                <a:lnTo>
                  <a:pt x="16418" y="21484"/>
                </a:lnTo>
                <a:cubicBezTo>
                  <a:pt x="16487" y="21451"/>
                  <a:pt x="16738" y="21216"/>
                  <a:pt x="16794" y="21132"/>
                </a:cubicBezTo>
                <a:lnTo>
                  <a:pt x="16794" y="17870"/>
                </a:lnTo>
                <a:cubicBezTo>
                  <a:pt x="16602" y="17197"/>
                  <a:pt x="15806" y="17626"/>
                  <a:pt x="15373" y="17468"/>
                </a:cubicBezTo>
                <a:lnTo>
                  <a:pt x="15332" y="19075"/>
                </a:lnTo>
                <a:lnTo>
                  <a:pt x="14831" y="19075"/>
                </a:lnTo>
                <a:lnTo>
                  <a:pt x="14789" y="19075"/>
                </a:lnTo>
                <a:lnTo>
                  <a:pt x="14747" y="17468"/>
                </a:lnTo>
                <a:lnTo>
                  <a:pt x="13661" y="1746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4" name="note_paper.png" descr="note_paper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19" y="2647341"/>
            <a:ext cx="661449" cy="66144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loremer Ipsum"/>
          <p:cNvSpPr txBox="1"/>
          <p:nvPr/>
        </p:nvSpPr>
        <p:spPr>
          <a:xfrm>
            <a:off x="7995730" y="3036609"/>
            <a:ext cx="284624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b="1" dirty="0" smtClean="0"/>
              <a:t>Консолидация товарной партии в целях убытия</a:t>
            </a:r>
          </a:p>
        </p:txBody>
      </p:sp>
      <p:sp>
        <p:nvSpPr>
          <p:cNvPr id="24" name="loremer Ipsum"/>
          <p:cNvSpPr txBox="1"/>
          <p:nvPr/>
        </p:nvSpPr>
        <p:spPr>
          <a:xfrm>
            <a:off x="3907448" y="3036609"/>
            <a:ext cx="284624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400" b="1" dirty="0" smtClean="0"/>
              <a:t>Представление пакета документов</a:t>
            </a:r>
          </a:p>
        </p:txBody>
      </p:sp>
      <p:sp>
        <p:nvSpPr>
          <p:cNvPr id="26" name="loremer Ipsum"/>
          <p:cNvSpPr txBox="1"/>
          <p:nvPr/>
        </p:nvSpPr>
        <p:spPr>
          <a:xfrm>
            <a:off x="7220940" y="3976101"/>
            <a:ext cx="3600400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en-US" sz="1400" b="1" dirty="0" smtClean="0"/>
              <a:t>AWB</a:t>
            </a:r>
            <a:endParaRPr lang="ru-RU" sz="1400" b="1" dirty="0" smtClean="0"/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Генеральная декларация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Таможенная декларация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Грузовая ведомость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Пассажирская ведомость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Разрешительные документы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Сведения о припасах и топливе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82" y="2632444"/>
            <a:ext cx="703315" cy="7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3603242" y="3570088"/>
            <a:ext cx="0" cy="17449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loremer Ipsum"/>
          <p:cNvSpPr txBox="1"/>
          <p:nvPr/>
        </p:nvSpPr>
        <p:spPr>
          <a:xfrm>
            <a:off x="3603242" y="3976100"/>
            <a:ext cx="360040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Вывоз разрешен/запрещен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Погрузка разрешена/запрещена</a:t>
            </a:r>
          </a:p>
          <a:p>
            <a:pPr indent="-285750" algn="l">
              <a:spcBef>
                <a:spcPts val="0"/>
              </a:spcBef>
              <a:buFontTx/>
              <a:buChar char="-"/>
            </a:pPr>
            <a:r>
              <a:rPr lang="ru-RU" sz="1400" b="1" dirty="0" smtClean="0"/>
              <a:t>Регистрация ТДТС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089059" y="7208581"/>
            <a:ext cx="103691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triangle" w="lg" len="lg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Picture 2" descr="d5c13f2d-a192-435f-950c-f5030bcaed99@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211" flipH="1">
            <a:off x="798807" y="6273841"/>
            <a:ext cx="866428" cy="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oremer Ipsum"/>
          <p:cNvSpPr txBox="1"/>
          <p:nvPr/>
        </p:nvSpPr>
        <p:spPr>
          <a:xfrm>
            <a:off x="1451627" y="6760254"/>
            <a:ext cx="213822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Убытие ВС</a:t>
            </a:r>
          </a:p>
        </p:txBody>
      </p:sp>
      <p:sp>
        <p:nvSpPr>
          <p:cNvPr id="41" name="Овал"/>
          <p:cNvSpPr/>
          <p:nvPr/>
        </p:nvSpPr>
        <p:spPr>
          <a:xfrm>
            <a:off x="3421343" y="7043779"/>
            <a:ext cx="360040" cy="358409"/>
          </a:xfrm>
          <a:prstGeom prst="ellipse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rgbClr val="185B8B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2400" spc="384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2400" b="1" spc="38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pic>
        <p:nvPicPr>
          <p:cNvPr id="44" name="0453BF75-73EE-4D53-B341-82BD534F46BD-L0-001.jpeg" descr="0453BF75-73EE-4D53-B341-82BD534F46BD-L0-001.jpe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79" t="8671" r="179" b="8735"/>
          <a:stretch>
            <a:fillRect/>
          </a:stretch>
        </p:blipFill>
        <p:spPr>
          <a:xfrm>
            <a:off x="11023707" y="6144659"/>
            <a:ext cx="834322" cy="69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0528" y="0"/>
                </a:moveTo>
                <a:lnTo>
                  <a:pt x="10153" y="100"/>
                </a:lnTo>
                <a:cubicBezTo>
                  <a:pt x="9472" y="507"/>
                  <a:pt x="8722" y="775"/>
                  <a:pt x="8064" y="1204"/>
                </a:cubicBezTo>
                <a:cubicBezTo>
                  <a:pt x="7257" y="1517"/>
                  <a:pt x="6537" y="1998"/>
                  <a:pt x="5725" y="2308"/>
                </a:cubicBezTo>
                <a:cubicBezTo>
                  <a:pt x="5031" y="2703"/>
                  <a:pt x="4313" y="3012"/>
                  <a:pt x="3637" y="3413"/>
                </a:cubicBezTo>
                <a:cubicBezTo>
                  <a:pt x="2911" y="3705"/>
                  <a:pt x="2238" y="4140"/>
                  <a:pt x="1506" y="4417"/>
                </a:cubicBezTo>
                <a:cubicBezTo>
                  <a:pt x="1063" y="4834"/>
                  <a:pt x="233" y="4763"/>
                  <a:pt x="3" y="5522"/>
                </a:cubicBezTo>
                <a:lnTo>
                  <a:pt x="0" y="6920"/>
                </a:lnTo>
                <a:lnTo>
                  <a:pt x="2" y="7504"/>
                </a:lnTo>
                <a:lnTo>
                  <a:pt x="44" y="7529"/>
                </a:lnTo>
                <a:cubicBezTo>
                  <a:pt x="1" y="8623"/>
                  <a:pt x="1095" y="7937"/>
                  <a:pt x="1423" y="8433"/>
                </a:cubicBezTo>
                <a:lnTo>
                  <a:pt x="1465" y="20128"/>
                </a:lnTo>
                <a:cubicBezTo>
                  <a:pt x="1675" y="21160"/>
                  <a:pt x="2522" y="21600"/>
                  <a:pt x="3344" y="21484"/>
                </a:cubicBezTo>
                <a:lnTo>
                  <a:pt x="3344" y="11495"/>
                </a:lnTo>
                <a:lnTo>
                  <a:pt x="3344" y="11444"/>
                </a:lnTo>
                <a:lnTo>
                  <a:pt x="18214" y="11394"/>
                </a:lnTo>
                <a:lnTo>
                  <a:pt x="18214" y="11444"/>
                </a:lnTo>
                <a:lnTo>
                  <a:pt x="18256" y="21484"/>
                </a:lnTo>
                <a:cubicBezTo>
                  <a:pt x="18358" y="21506"/>
                  <a:pt x="18461" y="21516"/>
                  <a:pt x="18563" y="21517"/>
                </a:cubicBezTo>
                <a:cubicBezTo>
                  <a:pt x="19279" y="21521"/>
                  <a:pt x="19958" y="21021"/>
                  <a:pt x="20135" y="20128"/>
                </a:cubicBezTo>
                <a:lnTo>
                  <a:pt x="20177" y="8433"/>
                </a:lnTo>
                <a:lnTo>
                  <a:pt x="20260" y="8282"/>
                </a:lnTo>
                <a:cubicBezTo>
                  <a:pt x="20786" y="8259"/>
                  <a:pt x="21500" y="8368"/>
                  <a:pt x="21597" y="7529"/>
                </a:cubicBezTo>
                <a:lnTo>
                  <a:pt x="21600" y="6842"/>
                </a:lnTo>
                <a:lnTo>
                  <a:pt x="21597" y="5571"/>
                </a:lnTo>
                <a:cubicBezTo>
                  <a:pt x="21507" y="5176"/>
                  <a:pt x="21189" y="4897"/>
                  <a:pt x="20846" y="4869"/>
                </a:cubicBezTo>
                <a:cubicBezTo>
                  <a:pt x="19961" y="4355"/>
                  <a:pt x="18984" y="3994"/>
                  <a:pt x="18088" y="3463"/>
                </a:cubicBezTo>
                <a:cubicBezTo>
                  <a:pt x="17277" y="3176"/>
                  <a:pt x="16543" y="2643"/>
                  <a:pt x="15750" y="2359"/>
                </a:cubicBezTo>
                <a:cubicBezTo>
                  <a:pt x="14931" y="1872"/>
                  <a:pt x="14013" y="1557"/>
                  <a:pt x="13201" y="1053"/>
                </a:cubicBezTo>
                <a:cubicBezTo>
                  <a:pt x="12282" y="795"/>
                  <a:pt x="11495" y="17"/>
                  <a:pt x="10528" y="0"/>
                </a:cubicBezTo>
                <a:close/>
                <a:moveTo>
                  <a:pt x="3386" y="6425"/>
                </a:moveTo>
                <a:lnTo>
                  <a:pt x="6978" y="6425"/>
                </a:lnTo>
                <a:lnTo>
                  <a:pt x="7020" y="8383"/>
                </a:lnTo>
                <a:lnTo>
                  <a:pt x="3428" y="8433"/>
                </a:lnTo>
                <a:lnTo>
                  <a:pt x="3386" y="6425"/>
                </a:lnTo>
                <a:close/>
                <a:moveTo>
                  <a:pt x="8983" y="6425"/>
                </a:moveTo>
                <a:lnTo>
                  <a:pt x="9066" y="6425"/>
                </a:lnTo>
                <a:lnTo>
                  <a:pt x="12491" y="6425"/>
                </a:lnTo>
                <a:lnTo>
                  <a:pt x="12575" y="6425"/>
                </a:lnTo>
                <a:lnTo>
                  <a:pt x="12575" y="8332"/>
                </a:lnTo>
                <a:lnTo>
                  <a:pt x="12575" y="8383"/>
                </a:lnTo>
                <a:lnTo>
                  <a:pt x="9066" y="8383"/>
                </a:lnTo>
                <a:lnTo>
                  <a:pt x="9025" y="8383"/>
                </a:lnTo>
                <a:lnTo>
                  <a:pt x="8983" y="6425"/>
                </a:lnTo>
                <a:close/>
                <a:moveTo>
                  <a:pt x="14622" y="6425"/>
                </a:moveTo>
                <a:lnTo>
                  <a:pt x="18131" y="6425"/>
                </a:lnTo>
                <a:lnTo>
                  <a:pt x="18172" y="8332"/>
                </a:lnTo>
                <a:lnTo>
                  <a:pt x="14663" y="8383"/>
                </a:lnTo>
                <a:lnTo>
                  <a:pt x="14622" y="8383"/>
                </a:lnTo>
                <a:lnTo>
                  <a:pt x="14622" y="6475"/>
                </a:lnTo>
                <a:lnTo>
                  <a:pt x="14622" y="6425"/>
                </a:lnTo>
                <a:close/>
                <a:moveTo>
                  <a:pt x="7312" y="12750"/>
                </a:moveTo>
                <a:cubicBezTo>
                  <a:pt x="7142" y="12854"/>
                  <a:pt x="7083" y="12921"/>
                  <a:pt x="6978" y="13051"/>
                </a:cubicBezTo>
                <a:lnTo>
                  <a:pt x="6978" y="16263"/>
                </a:lnTo>
                <a:cubicBezTo>
                  <a:pt x="6964" y="16298"/>
                  <a:pt x="6959" y="16323"/>
                  <a:pt x="6953" y="16349"/>
                </a:cubicBezTo>
                <a:cubicBezTo>
                  <a:pt x="6975" y="16397"/>
                  <a:pt x="6988" y="16452"/>
                  <a:pt x="7002" y="16505"/>
                </a:cubicBezTo>
                <a:cubicBezTo>
                  <a:pt x="7073" y="16539"/>
                  <a:pt x="7184" y="16531"/>
                  <a:pt x="7187" y="16665"/>
                </a:cubicBezTo>
                <a:lnTo>
                  <a:pt x="10278" y="16665"/>
                </a:lnTo>
                <a:lnTo>
                  <a:pt x="10410" y="16475"/>
                </a:lnTo>
                <a:cubicBezTo>
                  <a:pt x="10418" y="16442"/>
                  <a:pt x="10437" y="16415"/>
                  <a:pt x="10467" y="16394"/>
                </a:cubicBezTo>
                <a:lnTo>
                  <a:pt x="10487" y="16364"/>
                </a:lnTo>
                <a:lnTo>
                  <a:pt x="10528" y="13201"/>
                </a:lnTo>
                <a:cubicBezTo>
                  <a:pt x="10318" y="12472"/>
                  <a:pt x="9531" y="12901"/>
                  <a:pt x="9066" y="12750"/>
                </a:cubicBezTo>
                <a:lnTo>
                  <a:pt x="9066" y="14256"/>
                </a:lnTo>
                <a:cubicBezTo>
                  <a:pt x="8942" y="14403"/>
                  <a:pt x="8547" y="14542"/>
                  <a:pt x="8440" y="14306"/>
                </a:cubicBezTo>
                <a:lnTo>
                  <a:pt x="8399" y="12750"/>
                </a:lnTo>
                <a:lnTo>
                  <a:pt x="7312" y="12750"/>
                </a:lnTo>
                <a:close/>
                <a:moveTo>
                  <a:pt x="11573" y="12750"/>
                </a:moveTo>
                <a:cubicBezTo>
                  <a:pt x="11517" y="12784"/>
                  <a:pt x="11294" y="12984"/>
                  <a:pt x="11238" y="13051"/>
                </a:cubicBezTo>
                <a:lnTo>
                  <a:pt x="11238" y="16414"/>
                </a:lnTo>
                <a:lnTo>
                  <a:pt x="11422" y="16635"/>
                </a:lnTo>
                <a:lnTo>
                  <a:pt x="11447" y="16665"/>
                </a:lnTo>
                <a:lnTo>
                  <a:pt x="14538" y="16665"/>
                </a:lnTo>
                <a:lnTo>
                  <a:pt x="14725" y="16440"/>
                </a:lnTo>
                <a:lnTo>
                  <a:pt x="14747" y="16414"/>
                </a:lnTo>
                <a:lnTo>
                  <a:pt x="14747" y="13051"/>
                </a:lnTo>
                <a:cubicBezTo>
                  <a:pt x="14444" y="12522"/>
                  <a:pt x="13774" y="12895"/>
                  <a:pt x="13327" y="12750"/>
                </a:cubicBezTo>
                <a:lnTo>
                  <a:pt x="13286" y="14356"/>
                </a:lnTo>
                <a:lnTo>
                  <a:pt x="13102" y="14356"/>
                </a:lnTo>
                <a:cubicBezTo>
                  <a:pt x="13026" y="14392"/>
                  <a:pt x="12926" y="14398"/>
                  <a:pt x="12784" y="14356"/>
                </a:cubicBezTo>
                <a:lnTo>
                  <a:pt x="12742" y="14356"/>
                </a:lnTo>
                <a:lnTo>
                  <a:pt x="12700" y="12750"/>
                </a:lnTo>
                <a:lnTo>
                  <a:pt x="11573" y="12750"/>
                </a:lnTo>
                <a:close/>
                <a:moveTo>
                  <a:pt x="5266" y="17468"/>
                </a:moveTo>
                <a:cubicBezTo>
                  <a:pt x="5182" y="17519"/>
                  <a:pt x="4904" y="17819"/>
                  <a:pt x="4848" y="17920"/>
                </a:cubicBezTo>
                <a:lnTo>
                  <a:pt x="4848" y="21032"/>
                </a:lnTo>
                <a:cubicBezTo>
                  <a:pt x="4876" y="21099"/>
                  <a:pt x="5071" y="21367"/>
                  <a:pt x="5140" y="21434"/>
                </a:cubicBezTo>
                <a:lnTo>
                  <a:pt x="8148" y="21434"/>
                </a:lnTo>
                <a:cubicBezTo>
                  <a:pt x="8162" y="21400"/>
                  <a:pt x="8272" y="21300"/>
                  <a:pt x="8314" y="21283"/>
                </a:cubicBezTo>
                <a:cubicBezTo>
                  <a:pt x="8529" y="20252"/>
                  <a:pt x="8363" y="19093"/>
                  <a:pt x="8440" y="18020"/>
                </a:cubicBezTo>
                <a:cubicBezTo>
                  <a:pt x="8301" y="17181"/>
                  <a:pt x="7446" y="17610"/>
                  <a:pt x="6937" y="17468"/>
                </a:cubicBezTo>
                <a:lnTo>
                  <a:pt x="6894" y="19075"/>
                </a:lnTo>
                <a:lnTo>
                  <a:pt x="6351" y="19075"/>
                </a:lnTo>
                <a:lnTo>
                  <a:pt x="6310" y="17468"/>
                </a:lnTo>
                <a:lnTo>
                  <a:pt x="5266" y="17468"/>
                </a:lnTo>
                <a:close/>
                <a:moveTo>
                  <a:pt x="9443" y="17468"/>
                </a:moveTo>
                <a:cubicBezTo>
                  <a:pt x="9373" y="17502"/>
                  <a:pt x="9095" y="17770"/>
                  <a:pt x="9025" y="17870"/>
                </a:cubicBezTo>
                <a:lnTo>
                  <a:pt x="8983" y="20731"/>
                </a:lnTo>
                <a:cubicBezTo>
                  <a:pt x="9019" y="20907"/>
                  <a:pt x="9023" y="21103"/>
                  <a:pt x="9098" y="21253"/>
                </a:cubicBezTo>
                <a:cubicBezTo>
                  <a:pt x="9164" y="21310"/>
                  <a:pt x="9235" y="21364"/>
                  <a:pt x="9285" y="21434"/>
                </a:cubicBezTo>
                <a:lnTo>
                  <a:pt x="12325" y="21434"/>
                </a:lnTo>
                <a:cubicBezTo>
                  <a:pt x="12337" y="21403"/>
                  <a:pt x="12427" y="21322"/>
                  <a:pt x="12475" y="21295"/>
                </a:cubicBezTo>
                <a:cubicBezTo>
                  <a:pt x="12481" y="21288"/>
                  <a:pt x="12488" y="21274"/>
                  <a:pt x="12494" y="21267"/>
                </a:cubicBezTo>
                <a:cubicBezTo>
                  <a:pt x="12687" y="20187"/>
                  <a:pt x="12517" y="18990"/>
                  <a:pt x="12575" y="17870"/>
                </a:cubicBezTo>
                <a:cubicBezTo>
                  <a:pt x="12332" y="17216"/>
                  <a:pt x="11585" y="17613"/>
                  <a:pt x="11113" y="17468"/>
                </a:cubicBezTo>
                <a:lnTo>
                  <a:pt x="11072" y="19075"/>
                </a:lnTo>
                <a:lnTo>
                  <a:pt x="10571" y="19075"/>
                </a:lnTo>
                <a:lnTo>
                  <a:pt x="10528" y="19075"/>
                </a:lnTo>
                <a:lnTo>
                  <a:pt x="10487" y="17468"/>
                </a:lnTo>
                <a:lnTo>
                  <a:pt x="9443" y="17468"/>
                </a:lnTo>
                <a:close/>
                <a:moveTo>
                  <a:pt x="13661" y="17468"/>
                </a:moveTo>
                <a:cubicBezTo>
                  <a:pt x="13681" y="17581"/>
                  <a:pt x="13584" y="17573"/>
                  <a:pt x="13483" y="17569"/>
                </a:cubicBezTo>
                <a:cubicBezTo>
                  <a:pt x="13400" y="17646"/>
                  <a:pt x="13330" y="17718"/>
                  <a:pt x="13280" y="17779"/>
                </a:cubicBezTo>
                <a:cubicBezTo>
                  <a:pt x="13283" y="17794"/>
                  <a:pt x="13281" y="17803"/>
                  <a:pt x="13286" y="17820"/>
                </a:cubicBezTo>
                <a:lnTo>
                  <a:pt x="13286" y="21132"/>
                </a:lnTo>
                <a:cubicBezTo>
                  <a:pt x="13413" y="21216"/>
                  <a:pt x="13432" y="21337"/>
                  <a:pt x="13536" y="21434"/>
                </a:cubicBezTo>
                <a:lnTo>
                  <a:pt x="16418" y="21484"/>
                </a:lnTo>
                <a:cubicBezTo>
                  <a:pt x="16487" y="21451"/>
                  <a:pt x="16738" y="21216"/>
                  <a:pt x="16794" y="21132"/>
                </a:cubicBezTo>
                <a:lnTo>
                  <a:pt x="16794" y="17870"/>
                </a:lnTo>
                <a:cubicBezTo>
                  <a:pt x="16602" y="17197"/>
                  <a:pt x="15806" y="17626"/>
                  <a:pt x="15373" y="17468"/>
                </a:cubicBezTo>
                <a:lnTo>
                  <a:pt x="15332" y="19075"/>
                </a:lnTo>
                <a:lnTo>
                  <a:pt x="14831" y="19075"/>
                </a:lnTo>
                <a:lnTo>
                  <a:pt x="14789" y="19075"/>
                </a:lnTo>
                <a:lnTo>
                  <a:pt x="14747" y="17468"/>
                </a:lnTo>
                <a:lnTo>
                  <a:pt x="13661" y="1746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" name="loremer Ipsum"/>
          <p:cNvSpPr txBox="1"/>
          <p:nvPr/>
        </p:nvSpPr>
        <p:spPr>
          <a:xfrm>
            <a:off x="3922334" y="6647091"/>
            <a:ext cx="70169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400" b="1" dirty="0" smtClean="0"/>
              <a:t>Консолидация товарной партии</a:t>
            </a:r>
          </a:p>
          <a:p>
            <a:pPr>
              <a:spcBef>
                <a:spcPts val="0"/>
              </a:spcBef>
            </a:pPr>
            <a:r>
              <a:rPr lang="ru-RU" sz="1400" b="1" dirty="0" smtClean="0"/>
              <a:t> и направление ЭПД</a:t>
            </a:r>
          </a:p>
        </p:txBody>
      </p:sp>
      <p:sp>
        <p:nvSpPr>
          <p:cNvPr id="52" name="loremer Ipsum"/>
          <p:cNvSpPr txBox="1"/>
          <p:nvPr/>
        </p:nvSpPr>
        <p:spPr>
          <a:xfrm>
            <a:off x="7842924" y="7572215"/>
            <a:ext cx="36004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1400" b="1" dirty="0" smtClean="0"/>
              <a:t>AWB</a:t>
            </a:r>
            <a:r>
              <a:rPr lang="ru-RU" sz="1400" b="1" dirty="0" smtClean="0"/>
              <a:t> </a:t>
            </a:r>
            <a:r>
              <a:rPr lang="ru-RU" sz="1400" b="1" dirty="0"/>
              <a:t>-</a:t>
            </a:r>
            <a:endParaRPr lang="ru-RU" sz="1400" b="1" dirty="0" smtClean="0"/>
          </a:p>
          <a:p>
            <a:pPr algn="r">
              <a:spcBef>
                <a:spcPts val="0"/>
              </a:spcBef>
            </a:pPr>
            <a:r>
              <a:rPr lang="ru-RU" sz="1400" b="1" dirty="0" smtClean="0"/>
              <a:t>Генеральная декларация - 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/>
              <a:t>Таможенная декларация -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/>
              <a:t>Грузовая ведомость -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Пассажирская ведомость -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Разрешительные документы -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accent3"/>
                </a:solidFill>
              </a:rPr>
              <a:t>Сведения о припасах и топливе -</a:t>
            </a: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68" y="6242926"/>
            <a:ext cx="703315" cy="7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3618128" y="7180570"/>
            <a:ext cx="0" cy="17449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loremer Ipsum"/>
          <p:cNvSpPr txBox="1"/>
          <p:nvPr/>
        </p:nvSpPr>
        <p:spPr>
          <a:xfrm>
            <a:off x="-5948" y="7586582"/>
            <a:ext cx="360040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400" b="1" dirty="0" smtClean="0"/>
              <a:t>Вывоз разрешен/запрещен -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/>
              <a:t>Погрузка разрешена/запрещена -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/>
              <a:t>Регистрация ТДТС -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2672" y="7180569"/>
            <a:ext cx="0" cy="17449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loremer Ipsum"/>
          <p:cNvSpPr txBox="1"/>
          <p:nvPr/>
        </p:nvSpPr>
        <p:spPr>
          <a:xfrm rot="5400000">
            <a:off x="3314828" y="7897068"/>
            <a:ext cx="11852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30 минут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12000320" y="2534178"/>
            <a:ext cx="216024" cy="324036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Правая фигурная скобка 67"/>
          <p:cNvSpPr/>
          <p:nvPr/>
        </p:nvSpPr>
        <p:spPr>
          <a:xfrm>
            <a:off x="12000320" y="6144659"/>
            <a:ext cx="216024" cy="324036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9" name="loremer Ipsum"/>
          <p:cNvSpPr txBox="1"/>
          <p:nvPr/>
        </p:nvSpPr>
        <p:spPr>
          <a:xfrm rot="5400000">
            <a:off x="10722543" y="3995340"/>
            <a:ext cx="351905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Подача документов на бумаге</a:t>
            </a:r>
          </a:p>
        </p:txBody>
      </p:sp>
      <p:sp>
        <p:nvSpPr>
          <p:cNvPr id="70" name="loremer Ipsum"/>
          <p:cNvSpPr txBox="1"/>
          <p:nvPr/>
        </p:nvSpPr>
        <p:spPr>
          <a:xfrm rot="5400000">
            <a:off x="10671388" y="7505174"/>
            <a:ext cx="370069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1600"/>
              </a:spcBef>
              <a:defRPr sz="1600">
                <a:solidFill>
                  <a:srgbClr val="4A5F6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ru-RU" sz="1400" b="1" dirty="0" smtClean="0"/>
              <a:t>Подача электронного пакета документов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885776" y="5913887"/>
            <a:ext cx="11827647" cy="7681"/>
          </a:xfrm>
          <a:prstGeom prst="line">
            <a:avLst/>
          </a:prstGeom>
          <a:noFill/>
          <a:ln w="38100" cap="flat">
            <a:solidFill>
              <a:srgbClr val="6F6A5A">
                <a:alpha val="28000"/>
              </a:srgbClr>
            </a:solidFill>
            <a:prstDash val="dash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4138716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185B8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all" spc="0" normalizeH="0" baseline="0">
            <a:ln>
              <a:noFill/>
            </a:ln>
            <a:solidFill>
              <a:srgbClr val="185B8B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all" spc="0" normalizeH="0" baseline="0">
            <a:ln>
              <a:noFill/>
            </a:ln>
            <a:solidFill>
              <a:srgbClr val="185B8B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674</Words>
  <Application>Microsoft Office PowerPoint</Application>
  <PresentationFormat>Произвольный</PresentationFormat>
  <Paragraphs>148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Степин Максим Павлович</dc:creator>
  <cp:lastModifiedBy>Степин Максим Павлович</cp:lastModifiedBy>
  <cp:revision>127</cp:revision>
  <dcterms:modified xsi:type="dcterms:W3CDTF">2018-12-05T11:55:08Z</dcterms:modified>
</cp:coreProperties>
</file>